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1"/>
  </p:notesMasterIdLst>
  <p:sldIdLst>
    <p:sldId id="256" r:id="rId2"/>
    <p:sldId id="257" r:id="rId3"/>
    <p:sldId id="265" r:id="rId4"/>
    <p:sldId id="279" r:id="rId5"/>
    <p:sldId id="280" r:id="rId6"/>
    <p:sldId id="266" r:id="rId7"/>
    <p:sldId id="268" r:id="rId8"/>
    <p:sldId id="261" r:id="rId9"/>
    <p:sldId id="281" r:id="rId10"/>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1" y="55"/>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15:01:59.278"/>
    </inkml:context>
    <inkml:brush xml:id="br0">
      <inkml:brushProperty name="width" value="0.35" units="cm"/>
      <inkml:brushProperty name="height" value="0.35" units="cm"/>
      <inkml:brushProperty name="color" value="#F6630D"/>
    </inkml:brush>
  </inkml:definitions>
  <inkml:trace contextRef="#ctx0" brushRef="#br0">0 1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8EBBE4-721B-4AE6-9483-E394C1E7FA2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5CF551F-52A2-425F-8BAD-DF91974650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13C5193-9825-4404-8C47-5F23DA0411C3}" type="datetimeFigureOut">
              <a:rPr lang="en-US"/>
              <a:pPr>
                <a:defRPr/>
              </a:pPr>
              <a:t>10/19/2022</a:t>
            </a:fld>
            <a:endParaRPr lang="en-US" dirty="0"/>
          </a:p>
        </p:txBody>
      </p:sp>
      <p:sp>
        <p:nvSpPr>
          <p:cNvPr id="4" name="Slide Image Placeholder 3">
            <a:extLst>
              <a:ext uri="{FF2B5EF4-FFF2-40B4-BE49-F238E27FC236}">
                <a16:creationId xmlns:a16="http://schemas.microsoft.com/office/drawing/2014/main" id="{420549B8-5670-4AF0-9E93-C06C26453640}"/>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559B5F-E686-43ED-8E22-CE885BE8B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F59AAF-D57A-41BD-BD6E-092BC347E48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87E6A93-85E7-4762-8BBD-CA63EDF0E0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D5C8DB-37F8-41FF-8859-553273060B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5CA6828-F88E-44B6-857C-1B0E4442B61D}"/>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1A928B-4DC9-4FAF-881C-46B266C1C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7ED1AA1-5168-48AD-9EE1-4C1BD07C8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3E13E5-CC5E-4336-AADF-5FA2D377FB0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8D5C8DB-37F8-41FF-8859-553273060BF7}" type="slidenum">
              <a:rPr lang="en-US" altLang="en-US" smtClean="0"/>
              <a:pPr>
                <a:defRPr/>
              </a:pPr>
              <a:t>2</a:t>
            </a:fld>
            <a:endParaRPr lang="en-US" altLang="en-US"/>
          </a:p>
        </p:txBody>
      </p:sp>
    </p:spTree>
    <p:extLst>
      <p:ext uri="{BB962C8B-B14F-4D97-AF65-F5344CB8AC3E}">
        <p14:creationId xmlns:p14="http://schemas.microsoft.com/office/powerpoint/2010/main" val="1068335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DA9EC3-32F8-4495-BA55-71484A2FC8A4}"/>
              </a:ext>
            </a:extLst>
          </p:cNvPr>
          <p:cNvSpPr>
            <a:spLocks noChangeArrowheads="1"/>
          </p:cNvSpPr>
          <p:nvPr/>
        </p:nvSpPr>
        <p:spPr bwMode="auto">
          <a:xfrm>
            <a:off x="812800" y="1219200"/>
            <a:ext cx="105664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A592399-7DCC-40E6-A1ED-B1FB13C240C3}"/>
              </a:ext>
            </a:extLst>
          </p:cNvPr>
          <p:cNvSpPr>
            <a:spLocks noChangeShapeType="1"/>
          </p:cNvSpPr>
          <p:nvPr/>
        </p:nvSpPr>
        <p:spPr bwMode="auto">
          <a:xfrm>
            <a:off x="2641601" y="3962400"/>
            <a:ext cx="8682567"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6" name="Rectangle 2"/>
          <p:cNvSpPr>
            <a:spLocks noGrp="1" noChangeArrowheads="1"/>
          </p:cNvSpPr>
          <p:nvPr>
            <p:ph type="ctrTitle"/>
          </p:nvPr>
        </p:nvSpPr>
        <p:spPr>
          <a:xfrm>
            <a:off x="1219201" y="1524000"/>
            <a:ext cx="10164233"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2641600" y="3962400"/>
            <a:ext cx="87376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A310BAD6-0CAA-40A1-AE44-A985E8FBAC8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F401AD94-52B3-4553-AECD-4C09F4EBE299}"/>
              </a:ext>
            </a:extLst>
          </p:cNvPr>
          <p:cNvSpPr>
            <a:spLocks noGrp="1" noChangeArrowheads="1"/>
          </p:cNvSpPr>
          <p:nvPr>
            <p:ph type="ftr" sz="quarter" idx="11"/>
          </p:nvPr>
        </p:nvSpPr>
        <p:spPr>
          <a:xfrm>
            <a:off x="4165600" y="6243638"/>
            <a:ext cx="38608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8372DDD-660B-4813-B0AA-B3790727BF10}"/>
              </a:ext>
            </a:extLst>
          </p:cNvPr>
          <p:cNvSpPr>
            <a:spLocks noGrp="1" noChangeArrowheads="1"/>
          </p:cNvSpPr>
          <p:nvPr>
            <p:ph type="sldNum" sz="quarter" idx="12"/>
          </p:nvPr>
        </p:nvSpPr>
        <p:spPr/>
        <p:txBody>
          <a:bodyPr/>
          <a:lstStyle>
            <a:lvl1pPr>
              <a:defRPr/>
            </a:lvl1pPr>
          </a:lstStyle>
          <a:p>
            <a:pPr>
              <a:defRPr/>
            </a:pPr>
            <a:fld id="{3A662798-7B56-4762-A172-94E46CD95939}" type="slidenum">
              <a:rPr lang="en-US" altLang="en-US"/>
              <a:pPr>
                <a:defRPr/>
              </a:pPr>
              <a:t>‹#›</a:t>
            </a:fld>
            <a:endParaRPr lang="en-US" altLang="en-US"/>
          </a:p>
        </p:txBody>
      </p:sp>
    </p:spTree>
    <p:extLst>
      <p:ext uri="{BB962C8B-B14F-4D97-AF65-F5344CB8AC3E}">
        <p14:creationId xmlns:p14="http://schemas.microsoft.com/office/powerpoint/2010/main" val="394590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F29F9A-EB0D-4C83-BA63-46790CD90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A78CB4-71C5-4304-A75B-EB951C3888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635233-15A4-4ED2-8410-A7D4006D75FF}"/>
              </a:ext>
            </a:extLst>
          </p:cNvPr>
          <p:cNvSpPr>
            <a:spLocks noGrp="1" noChangeArrowheads="1"/>
          </p:cNvSpPr>
          <p:nvPr>
            <p:ph type="sldNum" sz="quarter" idx="12"/>
          </p:nvPr>
        </p:nvSpPr>
        <p:spPr>
          <a:ln/>
        </p:spPr>
        <p:txBody>
          <a:bodyPr/>
          <a:lstStyle>
            <a:lvl1pPr>
              <a:defRPr/>
            </a:lvl1pPr>
          </a:lstStyle>
          <a:p>
            <a:pPr>
              <a:defRPr/>
            </a:pPr>
            <a:fld id="{7ECC4F0E-8928-42A0-A242-B00C576060BB}" type="slidenum">
              <a:rPr lang="en-US" altLang="en-US"/>
              <a:pPr>
                <a:defRPr/>
              </a:pPr>
              <a:t>‹#›</a:t>
            </a:fld>
            <a:endParaRPr lang="en-US" altLang="en-US"/>
          </a:p>
        </p:txBody>
      </p:sp>
    </p:spTree>
    <p:extLst>
      <p:ext uri="{BB962C8B-B14F-4D97-AF65-F5344CB8AC3E}">
        <p14:creationId xmlns:p14="http://schemas.microsoft.com/office/powerpoint/2010/main" val="384131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EA127-7BEB-49D4-AB27-2EE4FA7730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D1386F-FD0C-49BB-B832-D666FF832E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3B0D43-C488-45E4-9EF5-F3C4BFE363DE}"/>
              </a:ext>
            </a:extLst>
          </p:cNvPr>
          <p:cNvSpPr>
            <a:spLocks noGrp="1" noChangeArrowheads="1"/>
          </p:cNvSpPr>
          <p:nvPr>
            <p:ph type="sldNum" sz="quarter" idx="12"/>
          </p:nvPr>
        </p:nvSpPr>
        <p:spPr>
          <a:ln/>
        </p:spPr>
        <p:txBody>
          <a:bodyPr/>
          <a:lstStyle>
            <a:lvl1pPr>
              <a:defRPr/>
            </a:lvl1pPr>
          </a:lstStyle>
          <a:p>
            <a:pPr>
              <a:defRPr/>
            </a:pPr>
            <a:fld id="{D8F21C35-9438-469A-9D4D-154DE3887F62}" type="slidenum">
              <a:rPr lang="en-US" altLang="en-US"/>
              <a:pPr>
                <a:defRPr/>
              </a:pPr>
              <a:t>‹#›</a:t>
            </a:fld>
            <a:endParaRPr lang="en-US" altLang="en-US"/>
          </a:p>
        </p:txBody>
      </p:sp>
    </p:spTree>
    <p:extLst>
      <p:ext uri="{BB962C8B-B14F-4D97-AF65-F5344CB8AC3E}">
        <p14:creationId xmlns:p14="http://schemas.microsoft.com/office/powerpoint/2010/main" val="1055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A144B-E46C-4E2D-B8DC-4D1DD500A9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D0F773-F9C1-4EE0-9383-FAD1DBAFA5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B9BBF9D-0604-4E8C-9A8F-E573E4FD209D}"/>
              </a:ext>
            </a:extLst>
          </p:cNvPr>
          <p:cNvSpPr>
            <a:spLocks noGrp="1" noChangeArrowheads="1"/>
          </p:cNvSpPr>
          <p:nvPr>
            <p:ph type="sldNum" sz="quarter" idx="12"/>
          </p:nvPr>
        </p:nvSpPr>
        <p:spPr>
          <a:ln/>
        </p:spPr>
        <p:txBody>
          <a:bodyPr/>
          <a:lstStyle>
            <a:lvl1pPr>
              <a:defRPr/>
            </a:lvl1pPr>
          </a:lstStyle>
          <a:p>
            <a:pPr>
              <a:defRPr/>
            </a:pPr>
            <a:fld id="{D51AFE61-8780-460E-8E64-48B712E88F9C}" type="slidenum">
              <a:rPr lang="en-US" altLang="en-US"/>
              <a:pPr>
                <a:defRPr/>
              </a:pPr>
              <a:t>‹#›</a:t>
            </a:fld>
            <a:endParaRPr lang="en-US" altLang="en-US"/>
          </a:p>
        </p:txBody>
      </p:sp>
    </p:spTree>
    <p:extLst>
      <p:ext uri="{BB962C8B-B14F-4D97-AF65-F5344CB8AC3E}">
        <p14:creationId xmlns:p14="http://schemas.microsoft.com/office/powerpoint/2010/main" val="417867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EB57C6-B190-4A4C-88D0-840388711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A909B7-3E59-40E7-9BD4-0084889413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DA49B60-8DC9-421B-B9B0-B31A5EAD953E}"/>
              </a:ext>
            </a:extLst>
          </p:cNvPr>
          <p:cNvSpPr>
            <a:spLocks noGrp="1" noChangeArrowheads="1"/>
          </p:cNvSpPr>
          <p:nvPr>
            <p:ph type="sldNum" sz="quarter" idx="12"/>
          </p:nvPr>
        </p:nvSpPr>
        <p:spPr>
          <a:ln/>
        </p:spPr>
        <p:txBody>
          <a:bodyPr/>
          <a:lstStyle>
            <a:lvl1pPr>
              <a:defRPr/>
            </a:lvl1pPr>
          </a:lstStyle>
          <a:p>
            <a:pPr>
              <a:defRPr/>
            </a:pPr>
            <a:fld id="{C1E41A25-8047-4BAF-BE80-0D5C7F9B4DBA}" type="slidenum">
              <a:rPr lang="en-US" altLang="en-US"/>
              <a:pPr>
                <a:defRPr/>
              </a:pPr>
              <a:t>‹#›</a:t>
            </a:fld>
            <a:endParaRPr lang="en-US" altLang="en-US"/>
          </a:p>
        </p:txBody>
      </p:sp>
    </p:spTree>
    <p:extLst>
      <p:ext uri="{BB962C8B-B14F-4D97-AF65-F5344CB8AC3E}">
        <p14:creationId xmlns:p14="http://schemas.microsoft.com/office/powerpoint/2010/main" val="32049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EEF4B7-67FF-4358-8ED5-279C6835BD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6D5C3A-D20C-4F1E-8C22-E016F29CEF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89FB1B3-6AD8-4A0A-B349-8F039384CBAC}"/>
              </a:ext>
            </a:extLst>
          </p:cNvPr>
          <p:cNvSpPr>
            <a:spLocks noGrp="1" noChangeArrowheads="1"/>
          </p:cNvSpPr>
          <p:nvPr>
            <p:ph type="sldNum" sz="quarter" idx="12"/>
          </p:nvPr>
        </p:nvSpPr>
        <p:spPr>
          <a:ln/>
        </p:spPr>
        <p:txBody>
          <a:bodyPr/>
          <a:lstStyle>
            <a:lvl1pPr>
              <a:defRPr/>
            </a:lvl1pPr>
          </a:lstStyle>
          <a:p>
            <a:pPr>
              <a:defRPr/>
            </a:pPr>
            <a:fld id="{72249FDB-D74F-4866-853C-48D48567B93A}" type="slidenum">
              <a:rPr lang="en-US" altLang="en-US"/>
              <a:pPr>
                <a:defRPr/>
              </a:pPr>
              <a:t>‹#›</a:t>
            </a:fld>
            <a:endParaRPr lang="en-US" altLang="en-US"/>
          </a:p>
        </p:txBody>
      </p:sp>
    </p:spTree>
    <p:extLst>
      <p:ext uri="{BB962C8B-B14F-4D97-AF65-F5344CB8AC3E}">
        <p14:creationId xmlns:p14="http://schemas.microsoft.com/office/powerpoint/2010/main" val="128018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1FF680-4A8F-48EF-9212-27EDB8FE6F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B7BC7EB-927F-411E-B466-B0FA3D4433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B9199F3-8361-40AD-84B3-5F6B370E7823}"/>
              </a:ext>
            </a:extLst>
          </p:cNvPr>
          <p:cNvSpPr>
            <a:spLocks noGrp="1" noChangeArrowheads="1"/>
          </p:cNvSpPr>
          <p:nvPr>
            <p:ph type="sldNum" sz="quarter" idx="12"/>
          </p:nvPr>
        </p:nvSpPr>
        <p:spPr>
          <a:ln/>
        </p:spPr>
        <p:txBody>
          <a:bodyPr/>
          <a:lstStyle>
            <a:lvl1pPr>
              <a:defRPr/>
            </a:lvl1pPr>
          </a:lstStyle>
          <a:p>
            <a:pPr>
              <a:defRPr/>
            </a:pPr>
            <a:fld id="{36911692-9AF5-40E0-B5F9-36D67095012A}" type="slidenum">
              <a:rPr lang="en-US" altLang="en-US"/>
              <a:pPr>
                <a:defRPr/>
              </a:pPr>
              <a:t>‹#›</a:t>
            </a:fld>
            <a:endParaRPr lang="en-US" altLang="en-US"/>
          </a:p>
        </p:txBody>
      </p:sp>
    </p:spTree>
    <p:extLst>
      <p:ext uri="{BB962C8B-B14F-4D97-AF65-F5344CB8AC3E}">
        <p14:creationId xmlns:p14="http://schemas.microsoft.com/office/powerpoint/2010/main" val="27217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138CFF-0F0C-43E6-A783-9E911A3114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88FE0C8-FD8E-4E88-9EED-FC6913C099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61616B0-7FF5-4514-952A-BD94A48974BF}"/>
              </a:ext>
            </a:extLst>
          </p:cNvPr>
          <p:cNvSpPr>
            <a:spLocks noGrp="1" noChangeArrowheads="1"/>
          </p:cNvSpPr>
          <p:nvPr>
            <p:ph type="sldNum" sz="quarter" idx="12"/>
          </p:nvPr>
        </p:nvSpPr>
        <p:spPr>
          <a:ln/>
        </p:spPr>
        <p:txBody>
          <a:bodyPr/>
          <a:lstStyle>
            <a:lvl1pPr>
              <a:defRPr/>
            </a:lvl1pPr>
          </a:lstStyle>
          <a:p>
            <a:pPr>
              <a:defRPr/>
            </a:pPr>
            <a:fld id="{3F4ACB20-DE14-4968-ADB5-899C2B65918A}" type="slidenum">
              <a:rPr lang="en-US" altLang="en-US"/>
              <a:pPr>
                <a:defRPr/>
              </a:pPr>
              <a:t>‹#›</a:t>
            </a:fld>
            <a:endParaRPr lang="en-US" altLang="en-US"/>
          </a:p>
        </p:txBody>
      </p:sp>
    </p:spTree>
    <p:extLst>
      <p:ext uri="{BB962C8B-B14F-4D97-AF65-F5344CB8AC3E}">
        <p14:creationId xmlns:p14="http://schemas.microsoft.com/office/powerpoint/2010/main" val="104828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4522A2-2B6E-44F1-A498-A724ACB46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2D1F2E4-1983-4BFE-9E60-BD807C5EC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D07D15-7B4A-4C7E-A4B2-977D0DB2FE34}"/>
              </a:ext>
            </a:extLst>
          </p:cNvPr>
          <p:cNvSpPr>
            <a:spLocks noGrp="1" noChangeArrowheads="1"/>
          </p:cNvSpPr>
          <p:nvPr>
            <p:ph type="sldNum" sz="quarter" idx="12"/>
          </p:nvPr>
        </p:nvSpPr>
        <p:spPr>
          <a:ln/>
        </p:spPr>
        <p:txBody>
          <a:bodyPr/>
          <a:lstStyle>
            <a:lvl1pPr>
              <a:defRPr/>
            </a:lvl1pPr>
          </a:lstStyle>
          <a:p>
            <a:pPr>
              <a:defRPr/>
            </a:pPr>
            <a:fld id="{215A53FD-BE34-4C14-91B3-D98496C391B9}" type="slidenum">
              <a:rPr lang="en-US" altLang="en-US"/>
              <a:pPr>
                <a:defRPr/>
              </a:pPr>
              <a:t>‹#›</a:t>
            </a:fld>
            <a:endParaRPr lang="en-US" altLang="en-US"/>
          </a:p>
        </p:txBody>
      </p:sp>
    </p:spTree>
    <p:extLst>
      <p:ext uri="{BB962C8B-B14F-4D97-AF65-F5344CB8AC3E}">
        <p14:creationId xmlns:p14="http://schemas.microsoft.com/office/powerpoint/2010/main" val="31755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2EAB2-3446-4468-80C4-1CF48E6FEB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6F41B4A-D02A-4329-83F2-C72E1F23F7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47E3BB-E841-4C36-9430-1F7AEE082EE9}"/>
              </a:ext>
            </a:extLst>
          </p:cNvPr>
          <p:cNvSpPr>
            <a:spLocks noGrp="1" noChangeArrowheads="1"/>
          </p:cNvSpPr>
          <p:nvPr>
            <p:ph type="sldNum" sz="quarter" idx="12"/>
          </p:nvPr>
        </p:nvSpPr>
        <p:spPr>
          <a:ln/>
        </p:spPr>
        <p:txBody>
          <a:bodyPr/>
          <a:lstStyle>
            <a:lvl1pPr>
              <a:defRPr/>
            </a:lvl1pPr>
          </a:lstStyle>
          <a:p>
            <a:pPr>
              <a:defRPr/>
            </a:pPr>
            <a:fld id="{92694AE1-B5D5-46E7-9E92-9FC73DE5B1F9}" type="slidenum">
              <a:rPr lang="en-US" altLang="en-US"/>
              <a:pPr>
                <a:defRPr/>
              </a:pPr>
              <a:t>‹#›</a:t>
            </a:fld>
            <a:endParaRPr lang="en-US" altLang="en-US"/>
          </a:p>
        </p:txBody>
      </p:sp>
    </p:spTree>
    <p:extLst>
      <p:ext uri="{BB962C8B-B14F-4D97-AF65-F5344CB8AC3E}">
        <p14:creationId xmlns:p14="http://schemas.microsoft.com/office/powerpoint/2010/main" val="13461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DED409-07E0-46BB-904B-89C9D2893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7DF679-CE7B-48AF-8594-D8B7D70A9A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7B1767-D114-47FF-9DC4-3FCE8519DECE}"/>
              </a:ext>
            </a:extLst>
          </p:cNvPr>
          <p:cNvSpPr>
            <a:spLocks noGrp="1" noChangeArrowheads="1"/>
          </p:cNvSpPr>
          <p:nvPr>
            <p:ph type="sldNum" sz="quarter" idx="12"/>
          </p:nvPr>
        </p:nvSpPr>
        <p:spPr>
          <a:ln/>
        </p:spPr>
        <p:txBody>
          <a:bodyPr/>
          <a:lstStyle>
            <a:lvl1pPr>
              <a:defRPr/>
            </a:lvl1pPr>
          </a:lstStyle>
          <a:p>
            <a:pPr>
              <a:defRPr/>
            </a:pPr>
            <a:fld id="{304D1A95-98A5-4E50-8CC0-26A9A69C34F8}" type="slidenum">
              <a:rPr lang="en-US" altLang="en-US"/>
              <a:pPr>
                <a:defRPr/>
              </a:pPr>
              <a:t>‹#›</a:t>
            </a:fld>
            <a:endParaRPr lang="en-US" altLang="en-US"/>
          </a:p>
        </p:txBody>
      </p:sp>
    </p:spTree>
    <p:extLst>
      <p:ext uri="{BB962C8B-B14F-4D97-AF65-F5344CB8AC3E}">
        <p14:creationId xmlns:p14="http://schemas.microsoft.com/office/powerpoint/2010/main" val="1156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D97469-2CE1-4A27-8765-56E6977C373A}"/>
              </a:ext>
            </a:extLst>
          </p:cNvPr>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D58CFB-9EEC-4FBB-B00B-210274E5BEDB}"/>
              </a:ext>
            </a:extLst>
          </p:cNvPr>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CB078780-1C7D-45B0-9044-4599CAF2A831}"/>
              </a:ext>
            </a:extLst>
          </p:cNvPr>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0965" name="Rectangle 5">
            <a:extLst>
              <a:ext uri="{FF2B5EF4-FFF2-40B4-BE49-F238E27FC236}">
                <a16:creationId xmlns:a16="http://schemas.microsoft.com/office/drawing/2014/main" id="{C7A9CD17-1602-4635-A2B5-8F623268F98C}"/>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0966" name="Rectangle 6">
            <a:extLst>
              <a:ext uri="{FF2B5EF4-FFF2-40B4-BE49-F238E27FC236}">
                <a16:creationId xmlns:a16="http://schemas.microsoft.com/office/drawing/2014/main" id="{8DC01966-5668-4516-9B68-FBCC0383E684}"/>
              </a:ext>
            </a:extLst>
          </p:cNvPr>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8C7DFC41-51B3-4AAC-B9B9-8A5165C658CD}" type="slidenum">
              <a:rPr lang="en-US" altLang="en-US"/>
              <a:pPr>
                <a:defRPr/>
              </a:pPr>
              <a:t>‹#›</a:t>
            </a:fld>
            <a:endParaRPr lang="en-US" altLang="en-US"/>
          </a:p>
        </p:txBody>
      </p:sp>
      <p:sp>
        <p:nvSpPr>
          <p:cNvPr id="1031" name="Freeform 7">
            <a:extLst>
              <a:ext uri="{FF2B5EF4-FFF2-40B4-BE49-F238E27FC236}">
                <a16:creationId xmlns:a16="http://schemas.microsoft.com/office/drawing/2014/main" id="{7120117D-0F32-42E1-A716-FE6813A877B3}"/>
              </a:ext>
            </a:extLst>
          </p:cNvPr>
          <p:cNvSpPr>
            <a:spLocks noChangeArrowheads="1"/>
          </p:cNvSpPr>
          <p:nvPr/>
        </p:nvSpPr>
        <p:spPr bwMode="auto">
          <a:xfrm>
            <a:off x="508000" y="228600"/>
            <a:ext cx="109728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46"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2F531C-D4E4-434D-91BE-C1087EF36262}"/>
              </a:ext>
            </a:extLst>
          </p:cNvPr>
          <p:cNvSpPr>
            <a:spLocks noGrp="1" noChangeArrowheads="1"/>
          </p:cNvSpPr>
          <p:nvPr>
            <p:ph type="ctrTitle"/>
          </p:nvPr>
        </p:nvSpPr>
        <p:spPr/>
        <p:txBody>
          <a:bodyPr/>
          <a:lstStyle/>
          <a:p>
            <a:pPr eaLnBrk="1" hangingPunct="1"/>
            <a:r>
              <a:rPr lang="en-US" altLang="en-US" dirty="0"/>
              <a:t>Review </a:t>
            </a:r>
            <a:r>
              <a:rPr lang="en-US" altLang="en-US"/>
              <a:t>After Restitution</a:t>
            </a:r>
            <a:endParaRPr lang="en-US" altLang="en-US" dirty="0"/>
          </a:p>
        </p:txBody>
      </p:sp>
      <p:sp>
        <p:nvSpPr>
          <p:cNvPr id="4099" name="Rectangle 3">
            <a:extLst>
              <a:ext uri="{FF2B5EF4-FFF2-40B4-BE49-F238E27FC236}">
                <a16:creationId xmlns:a16="http://schemas.microsoft.com/office/drawing/2014/main" id="{C8FADFA6-2792-4A1D-BF22-64384BAC33E1}"/>
              </a:ext>
            </a:extLst>
          </p:cNvPr>
          <p:cNvSpPr>
            <a:spLocks noGrp="1" noChangeArrowheads="1"/>
          </p:cNvSpPr>
          <p:nvPr>
            <p:ph type="subTitle" idx="1"/>
          </p:nvPr>
        </p:nvSpPr>
        <p:spPr/>
        <p:txBody>
          <a:bodyPr/>
          <a:lstStyle/>
          <a:p>
            <a:pPr eaLnBrk="1" hangingPunct="1"/>
            <a:r>
              <a:rPr lang="en-US" altLang="en-US"/>
              <a:t>Richard Warner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817B5-0144-4BD5-9FAB-EC1D278428C9}"/>
              </a:ext>
            </a:extLst>
          </p:cNvPr>
          <p:cNvSpPr>
            <a:spLocks noGrp="1"/>
          </p:cNvSpPr>
          <p:nvPr>
            <p:ph type="title"/>
          </p:nvPr>
        </p:nvSpPr>
        <p:spPr/>
        <p:txBody>
          <a:bodyPr/>
          <a:lstStyle/>
          <a:p>
            <a:r>
              <a:rPr lang="en-US" dirty="0" err="1"/>
              <a:t>Sowle</a:t>
            </a:r>
            <a:r>
              <a:rPr lang="en-US" dirty="0"/>
              <a:t> and Brill</a:t>
            </a:r>
          </a:p>
        </p:txBody>
      </p:sp>
      <p:sp>
        <p:nvSpPr>
          <p:cNvPr id="3" name="Content Placeholder 2">
            <a:extLst>
              <a:ext uri="{FF2B5EF4-FFF2-40B4-BE49-F238E27FC236}">
                <a16:creationId xmlns:a16="http://schemas.microsoft.com/office/drawing/2014/main" id="{C7C60D92-93A6-4D93-8D54-07F61C5578B7}"/>
              </a:ext>
            </a:extLst>
          </p:cNvPr>
          <p:cNvSpPr>
            <a:spLocks noGrp="1"/>
          </p:cNvSpPr>
          <p:nvPr>
            <p:ph idx="1"/>
          </p:nvPr>
        </p:nvSpPr>
        <p:spPr>
          <a:xfrm>
            <a:off x="1981200" y="1143000"/>
            <a:ext cx="8229600" cy="4953000"/>
          </a:xfrm>
        </p:spPr>
        <p:txBody>
          <a:bodyPr/>
          <a:lstStyle/>
          <a:p>
            <a:pPr marL="0" indent="0">
              <a:spcBef>
                <a:spcPts val="0"/>
              </a:spcBef>
              <a:spcAft>
                <a:spcPts val="0"/>
              </a:spcAft>
              <a:buNone/>
            </a:pPr>
            <a:r>
              <a:rPr lang="en-US" sz="1800" dirty="0">
                <a:ea typeface="Times New Roman" panose="02020603050405020304" pitchFamily="18" charset="0"/>
                <a:cs typeface="Times New Roman" panose="02020603050405020304" pitchFamily="18" charset="0"/>
              </a:rPr>
              <a:t>Steve </a:t>
            </a:r>
            <a:r>
              <a:rPr lang="en-US" sz="1800" dirty="0" err="1">
                <a:ea typeface="Times New Roman" panose="02020603050405020304" pitchFamily="18" charset="0"/>
                <a:cs typeface="Times New Roman" panose="02020603050405020304" pitchFamily="18" charset="0"/>
              </a:rPr>
              <a:t>Sowle</a:t>
            </a:r>
            <a:r>
              <a:rPr lang="en-US" sz="1800" dirty="0">
                <a:ea typeface="Times New Roman" panose="02020603050405020304" pitchFamily="18" charset="0"/>
                <a:cs typeface="Times New Roman" panose="02020603050405020304" pitchFamily="18" charset="0"/>
              </a:rPr>
              <a:t> hosts </a:t>
            </a:r>
            <a:r>
              <a:rPr lang="en-US" sz="1800" i="1" dirty="0" err="1">
                <a:ea typeface="Times New Roman" panose="02020603050405020304" pitchFamily="18" charset="0"/>
                <a:cs typeface="Times New Roman" panose="02020603050405020304" pitchFamily="18" charset="0"/>
              </a:rPr>
              <a:t>Sowle</a:t>
            </a:r>
            <a:r>
              <a:rPr lang="en-US" sz="1800" i="1" dirty="0">
                <a:ea typeface="Times New Roman" panose="02020603050405020304" pitchFamily="18" charset="0"/>
                <a:cs typeface="Times New Roman" panose="02020603050405020304" pitchFamily="18" charset="0"/>
              </a:rPr>
              <a:t> on Soul</a:t>
            </a:r>
            <a:r>
              <a:rPr lang="en-US" sz="1800" dirty="0">
                <a:ea typeface="Times New Roman" panose="02020603050405020304" pitchFamily="18" charset="0"/>
                <a:cs typeface="Times New Roman" panose="02020603050405020304" pitchFamily="18" charset="0"/>
              </a:rPr>
              <a:t>, a TV talk show in which people recount experiences which have been turning points in their lives. Ralph “the Blues man” Brill, a famous blues singer and </a:t>
            </a:r>
            <a:r>
              <a:rPr lang="en-US" sz="1800" dirty="0" err="1">
                <a:ea typeface="Times New Roman" panose="02020603050405020304" pitchFamily="18" charset="0"/>
                <a:cs typeface="Times New Roman" panose="02020603050405020304" pitchFamily="18" charset="0"/>
              </a:rPr>
              <a:t>Sowle</a:t>
            </a:r>
            <a:r>
              <a:rPr lang="en-US" sz="1800" dirty="0">
                <a:ea typeface="Times New Roman" panose="02020603050405020304" pitchFamily="18" charset="0"/>
                <a:cs typeface="Times New Roman" panose="02020603050405020304" pitchFamily="18" charset="0"/>
              </a:rPr>
              <a:t> discuss the possibility of Brill appearing on </a:t>
            </a:r>
            <a:r>
              <a:rPr lang="en-US" sz="1800" i="1" dirty="0" err="1">
                <a:ea typeface="Times New Roman" panose="02020603050405020304" pitchFamily="18" charset="0"/>
                <a:cs typeface="Times New Roman" panose="02020603050405020304" pitchFamily="18" charset="0"/>
              </a:rPr>
              <a:t>Sowle</a:t>
            </a:r>
            <a:r>
              <a:rPr lang="en-US" sz="1800" i="1" dirty="0">
                <a:ea typeface="Times New Roman" panose="02020603050405020304" pitchFamily="18" charset="0"/>
                <a:cs typeface="Times New Roman" panose="02020603050405020304" pitchFamily="18" charset="0"/>
              </a:rPr>
              <a:t> on Soul</a:t>
            </a:r>
            <a:r>
              <a:rPr lang="en-US" sz="1800" dirty="0">
                <a:ea typeface="Times New Roman" panose="02020603050405020304" pitchFamily="18" charset="0"/>
                <a:cs typeface="Times New Roman" panose="02020603050405020304" pitchFamily="18" charset="0"/>
              </a:rPr>
              <a:t>.  </a:t>
            </a:r>
            <a:r>
              <a:rPr lang="en-US" sz="1800" dirty="0" err="1">
                <a:ea typeface="Times New Roman" panose="02020603050405020304" pitchFamily="18" charset="0"/>
                <a:cs typeface="Times New Roman" panose="02020603050405020304" pitchFamily="18" charset="0"/>
              </a:rPr>
              <a:t>Sowle</a:t>
            </a:r>
            <a:r>
              <a:rPr lang="en-US" sz="1800" dirty="0">
                <a:ea typeface="Times New Roman" panose="02020603050405020304" pitchFamily="18" charset="0"/>
                <a:cs typeface="Times New Roman" panose="02020603050405020304" pitchFamily="18" charset="0"/>
              </a:rPr>
              <a:t> says, “Why don’t you appear on my show on Thursday, December 20.  I’ll pay you $10,000.  Just say “Yes” and we have a deal.”  Brill says, “It’s a deal.”  They also discuss making it possible to purchase some of Brill’s CDs over the </a:t>
            </a:r>
            <a:r>
              <a:rPr lang="en-US" sz="1800" i="1" dirty="0" err="1">
                <a:ea typeface="Times New Roman" panose="02020603050405020304" pitchFamily="18" charset="0"/>
                <a:cs typeface="Times New Roman" panose="02020603050405020304" pitchFamily="18" charset="0"/>
              </a:rPr>
              <a:t>Sowle</a:t>
            </a:r>
            <a:r>
              <a:rPr lang="en-US" sz="1800" i="1" dirty="0">
                <a:ea typeface="Times New Roman" panose="02020603050405020304" pitchFamily="18" charset="0"/>
                <a:cs typeface="Times New Roman" panose="02020603050405020304" pitchFamily="18" charset="0"/>
              </a:rPr>
              <a:t> on Soul</a:t>
            </a:r>
            <a:r>
              <a:rPr lang="en-US" sz="1800" dirty="0">
                <a:ea typeface="Times New Roman" panose="02020603050405020304" pitchFamily="18" charset="0"/>
                <a:cs typeface="Times New Roman" panose="02020603050405020304" pitchFamily="18" charset="0"/>
              </a:rPr>
              <a:t> website.  As they are discussing this, </a:t>
            </a:r>
            <a:r>
              <a:rPr lang="en-US" sz="1800" dirty="0" err="1">
                <a:ea typeface="Times New Roman" panose="02020603050405020304" pitchFamily="18" charset="0"/>
                <a:cs typeface="Times New Roman" panose="02020603050405020304" pitchFamily="18" charset="0"/>
              </a:rPr>
              <a:t>Sowle</a:t>
            </a:r>
            <a:r>
              <a:rPr lang="en-US" sz="1800" dirty="0">
                <a:ea typeface="Times New Roman" panose="02020603050405020304" pitchFamily="18" charset="0"/>
                <a:cs typeface="Times New Roman" panose="02020603050405020304" pitchFamily="18" charset="0"/>
              </a:rPr>
              <a:t> says, “What about supplying your new CD, </a:t>
            </a:r>
            <a:r>
              <a:rPr lang="en-US" sz="1800" i="1" dirty="0">
                <a:ea typeface="Times New Roman" panose="02020603050405020304" pitchFamily="18" charset="0"/>
                <a:cs typeface="Times New Roman" panose="02020603050405020304" pitchFamily="18" charset="0"/>
              </a:rPr>
              <a:t>Sole Soul Blues</a:t>
            </a:r>
            <a:r>
              <a:rPr lang="en-US" sz="1800" dirty="0">
                <a:ea typeface="Times New Roman" panose="02020603050405020304" pitchFamily="18" charset="0"/>
                <a:cs typeface="Times New Roman" panose="02020603050405020304" pitchFamily="18" charset="0"/>
              </a:rPr>
              <a:t>?  I really like that one</a:t>
            </a:r>
            <a:r>
              <a:rPr lang="en-US" sz="1800" b="1" dirty="0">
                <a:ea typeface="Times New Roman" panose="02020603050405020304" pitchFamily="18" charset="0"/>
                <a:cs typeface="Times New Roman" panose="02020603050405020304" pitchFamily="18" charset="0"/>
              </a:rPr>
              <a:t>.”  Brill says, “So here’s our deal.  You prefer the </a:t>
            </a:r>
            <a:r>
              <a:rPr lang="en-US" sz="1800" b="1" i="1" dirty="0">
                <a:ea typeface="Times New Roman" panose="02020603050405020304" pitchFamily="18" charset="0"/>
                <a:cs typeface="Times New Roman" panose="02020603050405020304" pitchFamily="18" charset="0"/>
              </a:rPr>
              <a:t>Sole Soul Blues</a:t>
            </a:r>
            <a:r>
              <a:rPr lang="en-US" sz="1800" b="1" dirty="0">
                <a:ea typeface="Times New Roman" panose="02020603050405020304" pitchFamily="18" charset="0"/>
                <a:cs typeface="Times New Roman" panose="02020603050405020304" pitchFamily="18" charset="0"/>
              </a:rPr>
              <a:t> CD, but </a:t>
            </a:r>
            <a:r>
              <a:rPr lang="en-US" sz="1800" b="1" i="1" dirty="0">
                <a:ea typeface="Times New Roman" panose="02020603050405020304" pitchFamily="18" charset="0"/>
                <a:cs typeface="Times New Roman" panose="02020603050405020304" pitchFamily="18" charset="0"/>
              </a:rPr>
              <a:t>whatever I send is acceptable.</a:t>
            </a:r>
            <a:r>
              <a:rPr lang="en-US" sz="1800" b="1" dirty="0">
                <a:ea typeface="Times New Roman" panose="02020603050405020304" pitchFamily="18" charset="0"/>
                <a:cs typeface="Times New Roman" panose="02020603050405020304" pitchFamily="18" charset="0"/>
              </a:rPr>
              <a:t>”  </a:t>
            </a:r>
            <a:r>
              <a:rPr lang="en-US" sz="1800" dirty="0" err="1">
                <a:ea typeface="Times New Roman" panose="02020603050405020304" pitchFamily="18" charset="0"/>
                <a:cs typeface="Times New Roman" panose="02020603050405020304" pitchFamily="18" charset="0"/>
              </a:rPr>
              <a:t>Sowle</a:t>
            </a:r>
            <a:r>
              <a:rPr lang="en-US" sz="1800" dirty="0">
                <a:ea typeface="Times New Roman" panose="02020603050405020304" pitchFamily="18" charset="0"/>
                <a:cs typeface="Times New Roman" panose="02020603050405020304" pitchFamily="18" charset="0"/>
              </a:rPr>
              <a:t> says, “That’s the deal.”  The next day Brill sends </a:t>
            </a:r>
            <a:r>
              <a:rPr lang="en-US" sz="1800" dirty="0" err="1">
                <a:ea typeface="Times New Roman" panose="02020603050405020304" pitchFamily="18" charset="0"/>
                <a:cs typeface="Times New Roman" panose="02020603050405020304" pitchFamily="18" charset="0"/>
              </a:rPr>
              <a:t>Sowle</a:t>
            </a:r>
            <a:r>
              <a:rPr lang="en-US" sz="1800" dirty="0">
                <a:ea typeface="Times New Roman" panose="02020603050405020304" pitchFamily="18" charset="0"/>
                <a:cs typeface="Times New Roman" panose="02020603050405020304" pitchFamily="18" charset="0"/>
              </a:rPr>
              <a:t> a signed written agreement in which he agrees to sell </a:t>
            </a:r>
            <a:r>
              <a:rPr lang="en-US" sz="1800" dirty="0" err="1">
                <a:ea typeface="Times New Roman" panose="02020603050405020304" pitchFamily="18" charset="0"/>
                <a:cs typeface="Times New Roman" panose="02020603050405020304" pitchFamily="18" charset="0"/>
              </a:rPr>
              <a:t>Sowle</a:t>
            </a:r>
            <a:r>
              <a:rPr lang="en-US" sz="1800" dirty="0">
                <a:ea typeface="Times New Roman" panose="02020603050405020304" pitchFamily="18" charset="0"/>
                <a:cs typeface="Times New Roman" panose="02020603050405020304" pitchFamily="18" charset="0"/>
              </a:rPr>
              <a:t> 1000 CDs for $5,000. When he receives the agreement, </a:t>
            </a:r>
            <a:r>
              <a:rPr lang="en-US" sz="1800" dirty="0" err="1">
                <a:ea typeface="Times New Roman" panose="02020603050405020304" pitchFamily="18" charset="0"/>
                <a:cs typeface="Times New Roman" panose="02020603050405020304" pitchFamily="18" charset="0"/>
              </a:rPr>
              <a:t>Sowle</a:t>
            </a:r>
            <a:r>
              <a:rPr lang="en-US" sz="1800" dirty="0">
                <a:ea typeface="Times New Roman" panose="02020603050405020304" pitchFamily="18" charset="0"/>
                <a:cs typeface="Times New Roman" panose="02020603050405020304" pitchFamily="18" charset="0"/>
              </a:rPr>
              <a:t> calls Brill.  </a:t>
            </a:r>
            <a:r>
              <a:rPr lang="en-US" sz="1800" b="1" dirty="0">
                <a:ea typeface="Times New Roman" panose="02020603050405020304" pitchFamily="18" charset="0"/>
                <a:cs typeface="Times New Roman" panose="02020603050405020304" pitchFamily="18" charset="0"/>
              </a:rPr>
              <a:t>He says, “I see you specified the CD’s as “Sole Soul Blue CDs.”  Brill says, “Right, I am pretty sure I can get those for you.”  </a:t>
            </a:r>
            <a:r>
              <a:rPr lang="en-US" sz="1800" b="1" dirty="0" err="1">
                <a:ea typeface="Times New Roman" panose="02020603050405020304" pitchFamily="18" charset="0"/>
                <a:cs typeface="Times New Roman" panose="02020603050405020304" pitchFamily="18" charset="0"/>
              </a:rPr>
              <a:t>Sowle</a:t>
            </a:r>
            <a:r>
              <a:rPr lang="en-US" sz="1800" b="1" dirty="0">
                <a:ea typeface="Times New Roman" panose="02020603050405020304" pitchFamily="18" charset="0"/>
                <a:cs typeface="Times New Roman" panose="02020603050405020304" pitchFamily="18" charset="0"/>
              </a:rPr>
              <a:t> says, “If you can, great; otherwise, . . . well, just do your best.”  </a:t>
            </a:r>
            <a:r>
              <a:rPr lang="en-US" sz="1800" dirty="0">
                <a:ea typeface="Times New Roman" panose="02020603050405020304" pitchFamily="18" charset="0"/>
                <a:cs typeface="Times New Roman" panose="02020603050405020304" pitchFamily="18" charset="0"/>
              </a:rPr>
              <a:t>The next day, </a:t>
            </a:r>
            <a:r>
              <a:rPr lang="en-US" sz="1800" dirty="0" err="1">
                <a:ea typeface="Times New Roman" panose="02020603050405020304" pitchFamily="18" charset="0"/>
                <a:cs typeface="Times New Roman" panose="02020603050405020304" pitchFamily="18" charset="0"/>
              </a:rPr>
              <a:t>Sowle</a:t>
            </a:r>
            <a:r>
              <a:rPr lang="en-US" sz="1800" dirty="0">
                <a:ea typeface="Times New Roman" panose="02020603050405020304" pitchFamily="18" charset="0"/>
                <a:cs typeface="Times New Roman" panose="02020603050405020304" pitchFamily="18" charset="0"/>
              </a:rPr>
              <a:t> signs and returns the written agreement.</a:t>
            </a:r>
          </a:p>
          <a:p>
            <a:pPr marL="0">
              <a:spcBef>
                <a:spcPts val="0"/>
              </a:spcBef>
              <a:spcAft>
                <a:spcPts val="0"/>
              </a:spcAft>
            </a:pPr>
            <a:r>
              <a:rPr lang="en-US" sz="1800" dirty="0">
                <a:ea typeface="Times New Roman" panose="02020603050405020304" pitchFamily="18" charset="0"/>
                <a:cs typeface="Times New Roman" panose="02020603050405020304" pitchFamily="18" charset="0"/>
              </a:rPr>
              <a:t>(a) Brill promised to send the Sole Soul Blue CD’s.</a:t>
            </a:r>
          </a:p>
          <a:p>
            <a:pPr marL="0">
              <a:spcBef>
                <a:spcPts val="0"/>
              </a:spcBef>
              <a:spcAft>
                <a:spcPts val="0"/>
              </a:spcAft>
            </a:pPr>
            <a:r>
              <a:rPr lang="en-US" sz="1800" dirty="0">
                <a:ea typeface="Times New Roman" panose="02020603050405020304" pitchFamily="18" charset="0"/>
                <a:cs typeface="Times New Roman" panose="02020603050405020304" pitchFamily="18" charset="0"/>
              </a:rPr>
              <a:t>(b) Brill did not promise to send the Sole Soul Blue CD’s.</a:t>
            </a:r>
          </a:p>
          <a:p>
            <a:pPr marL="0">
              <a:spcBef>
                <a:spcPts val="0"/>
              </a:spcBef>
              <a:spcAft>
                <a:spcPts val="0"/>
              </a:spcAft>
            </a:pPr>
            <a:endParaRPr lang="en-US" sz="1800" dirty="0">
              <a:ea typeface="Times New Roman" panose="02020603050405020304" pitchFamily="18" charset="0"/>
              <a:cs typeface="Times New Roman" panose="02020603050405020304" pitchFamily="18" charset="0"/>
            </a:endParaRPr>
          </a:p>
          <a:p>
            <a:pPr marL="0">
              <a:spcBef>
                <a:spcPts val="0"/>
              </a:spcBef>
              <a:spcAft>
                <a:spcPts val="0"/>
              </a:spcAft>
            </a:pPr>
            <a:endParaRPr lang="en-US" sz="1800" dirty="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32761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8D354-D054-4411-AEC4-A6D1E2CC84BF}"/>
              </a:ext>
            </a:extLst>
          </p:cNvPr>
          <p:cNvSpPr>
            <a:spLocks noGrp="1"/>
          </p:cNvSpPr>
          <p:nvPr>
            <p:ph type="title"/>
          </p:nvPr>
        </p:nvSpPr>
        <p:spPr/>
        <p:txBody>
          <a:bodyPr/>
          <a:lstStyle/>
          <a:p>
            <a:r>
              <a:rPr lang="en-US" dirty="0" err="1"/>
              <a:t>Sowle</a:t>
            </a:r>
            <a:r>
              <a:rPr lang="en-US" dirty="0"/>
              <a:t> and Wright</a:t>
            </a:r>
          </a:p>
        </p:txBody>
      </p:sp>
      <p:sp>
        <p:nvSpPr>
          <p:cNvPr id="3" name="Content Placeholder 2">
            <a:extLst>
              <a:ext uri="{FF2B5EF4-FFF2-40B4-BE49-F238E27FC236}">
                <a16:creationId xmlns:a16="http://schemas.microsoft.com/office/drawing/2014/main" id="{D7654678-DEDF-4125-A0C5-09EDCEC8B65B}"/>
              </a:ext>
            </a:extLst>
          </p:cNvPr>
          <p:cNvSpPr>
            <a:spLocks noGrp="1"/>
          </p:cNvSpPr>
          <p:nvPr>
            <p:ph idx="1"/>
          </p:nvPr>
        </p:nvSpPr>
        <p:spPr>
          <a:xfrm>
            <a:off x="609600" y="990600"/>
            <a:ext cx="11125200" cy="5791200"/>
          </a:xfrm>
        </p:spPr>
        <p:txBody>
          <a:bodyPr/>
          <a:lstStyle/>
          <a:p>
            <a:pPr marL="0">
              <a:spcBef>
                <a:spcPts val="0"/>
              </a:spcBef>
              <a:spcAft>
                <a:spcPts val="0"/>
              </a:spcAft>
            </a:pPr>
            <a:r>
              <a:rPr lang="en-US" sz="2200" dirty="0">
                <a:ea typeface="Times New Roman" panose="02020603050405020304" pitchFamily="18" charset="0"/>
                <a:cs typeface="Verdana" panose="020B0604030504040204" pitchFamily="34" charset="0"/>
              </a:rPr>
              <a:t>Steve “The Soul Man” </a:t>
            </a:r>
            <a:r>
              <a:rPr lang="en-US" sz="2200" dirty="0" err="1">
                <a:ea typeface="Times New Roman" panose="02020603050405020304" pitchFamily="18" charset="0"/>
                <a:cs typeface="Verdana" panose="020B0604030504040204" pitchFamily="34" charset="0"/>
              </a:rPr>
              <a:t>Sowle</a:t>
            </a:r>
            <a:r>
              <a:rPr lang="en-US" sz="2200" dirty="0">
                <a:ea typeface="Times New Roman" panose="02020603050405020304" pitchFamily="18" charset="0"/>
                <a:cs typeface="Verdana" panose="020B0604030504040204" pitchFamily="34" charset="0"/>
              </a:rPr>
              <a:t> runs “Wild Vinyl,” which sells vinyl records. Richard “the 8 Man” Wright owns and operates “Eight Track,” a store catering to collectors of eight-track audio tapes (Wright’s motto: “</a:t>
            </a:r>
            <a:r>
              <a:rPr lang="en-US" sz="2200" dirty="0" err="1">
                <a:ea typeface="Times New Roman" panose="02020603050405020304" pitchFamily="18" charset="0"/>
                <a:cs typeface="Verdana" panose="020B0604030504040204" pitchFamily="34" charset="0"/>
              </a:rPr>
              <a:t>Ain’t</a:t>
            </a:r>
            <a:r>
              <a:rPr lang="en-US" sz="2200" dirty="0">
                <a:ea typeface="Times New Roman" panose="02020603050405020304" pitchFamily="18" charset="0"/>
                <a:cs typeface="Verdana" panose="020B0604030504040204" pitchFamily="34" charset="0"/>
              </a:rPr>
              <a:t> eight, </a:t>
            </a:r>
            <a:r>
              <a:rPr lang="en-US" sz="2200" dirty="0" err="1">
                <a:ea typeface="Times New Roman" panose="02020603050405020304" pitchFamily="18" charset="0"/>
                <a:cs typeface="Verdana" panose="020B0604030504040204" pitchFamily="34" charset="0"/>
              </a:rPr>
              <a:t>ain’t</a:t>
            </a:r>
            <a:r>
              <a:rPr lang="en-US" sz="2200" dirty="0">
                <a:ea typeface="Times New Roman" panose="02020603050405020304" pitchFamily="18" charset="0"/>
                <a:cs typeface="Verdana" panose="020B0604030504040204" pitchFamily="34" charset="0"/>
              </a:rPr>
              <a:t> great”).  Wright and </a:t>
            </a:r>
            <a:r>
              <a:rPr lang="en-US" sz="2200" dirty="0" err="1">
                <a:ea typeface="Times New Roman" panose="02020603050405020304" pitchFamily="18" charset="0"/>
                <a:cs typeface="Verdana" panose="020B0604030504040204" pitchFamily="34" charset="0"/>
              </a:rPr>
              <a:t>Sowle</a:t>
            </a:r>
            <a:r>
              <a:rPr lang="en-US" sz="2200" dirty="0">
                <a:ea typeface="Times New Roman" panose="02020603050405020304" pitchFamily="18" charset="0"/>
                <a:cs typeface="Verdana" panose="020B0604030504040204" pitchFamily="34" charset="0"/>
              </a:rPr>
              <a:t> agree that Wright will sell </a:t>
            </a:r>
            <a:r>
              <a:rPr lang="en-US" sz="2200" dirty="0" err="1">
                <a:ea typeface="Times New Roman" panose="02020603050405020304" pitchFamily="18" charset="0"/>
                <a:cs typeface="Verdana" panose="020B0604030504040204" pitchFamily="34" charset="0"/>
              </a:rPr>
              <a:t>Sowle</a:t>
            </a:r>
            <a:r>
              <a:rPr lang="en-US" sz="2200" dirty="0">
                <a:ea typeface="Times New Roman" panose="02020603050405020304" pitchFamily="18" charset="0"/>
                <a:cs typeface="Verdana" panose="020B0604030504040204" pitchFamily="34" charset="0"/>
              </a:rPr>
              <a:t> 100 Eric Clapton albums for $1000.   Wright decides to make the delivery himself.  He picks up the records, but, as he is crossing the Michigan Avenue Bridge, he thinks about just how angry he was when Clapton joined with Steve </a:t>
            </a:r>
            <a:r>
              <a:rPr lang="en-US" sz="2200" dirty="0" err="1">
                <a:ea typeface="Times New Roman" panose="02020603050405020304" pitchFamily="18" charset="0"/>
                <a:cs typeface="Verdana" panose="020B0604030504040204" pitchFamily="34" charset="0"/>
              </a:rPr>
              <a:t>Winwood</a:t>
            </a:r>
            <a:r>
              <a:rPr lang="en-US" sz="2200" dirty="0">
                <a:ea typeface="Times New Roman" panose="02020603050405020304" pitchFamily="18" charset="0"/>
                <a:cs typeface="Verdana" panose="020B0604030504040204" pitchFamily="34" charset="0"/>
              </a:rPr>
              <a:t> and changed the sound of the band’s music.  He remembers that </a:t>
            </a:r>
            <a:r>
              <a:rPr lang="en-US" sz="2200" dirty="0" err="1">
                <a:ea typeface="Times New Roman" panose="02020603050405020304" pitchFamily="18" charset="0"/>
                <a:cs typeface="Verdana" panose="020B0604030504040204" pitchFamily="34" charset="0"/>
              </a:rPr>
              <a:t>Sowle</a:t>
            </a:r>
            <a:r>
              <a:rPr lang="en-US" sz="2200" dirty="0">
                <a:ea typeface="Times New Roman" panose="02020603050405020304" pitchFamily="18" charset="0"/>
                <a:cs typeface="Verdana" panose="020B0604030504040204" pitchFamily="34" charset="0"/>
              </a:rPr>
              <a:t> liked the </a:t>
            </a:r>
            <a:r>
              <a:rPr lang="en-US" sz="2200" dirty="0" err="1">
                <a:ea typeface="Times New Roman" panose="02020603050405020304" pitchFamily="18" charset="0"/>
                <a:cs typeface="Verdana" panose="020B0604030504040204" pitchFamily="34" charset="0"/>
              </a:rPr>
              <a:t>Winwood</a:t>
            </a:r>
            <a:r>
              <a:rPr lang="en-US" sz="2200" dirty="0">
                <a:ea typeface="Times New Roman" panose="02020603050405020304" pitchFamily="18" charset="0"/>
                <a:cs typeface="Verdana" panose="020B0604030504040204" pitchFamily="34" charset="0"/>
              </a:rPr>
              <a:t>-inspired sound.  Possessed by rage, he slams on the brakes, gets out the car, and begins to throw the albums one by one off the bridge, saying with each throw, “Take that </a:t>
            </a:r>
            <a:r>
              <a:rPr lang="en-US" sz="2200" dirty="0" err="1">
                <a:ea typeface="Times New Roman" panose="02020603050405020304" pitchFamily="18" charset="0"/>
                <a:cs typeface="Verdana" panose="020B0604030504040204" pitchFamily="34" charset="0"/>
              </a:rPr>
              <a:t>Sowle</a:t>
            </a:r>
            <a:r>
              <a:rPr lang="en-US" sz="2200" dirty="0">
                <a:ea typeface="Times New Roman" panose="02020603050405020304" pitchFamily="18" charset="0"/>
                <a:cs typeface="Verdana" panose="020B0604030504040204" pitchFamily="34" charset="0"/>
              </a:rPr>
              <a:t>-less.”  When he finally gets control of himself, he has only 50 albums left. When Wright delivers only 50 albums, </a:t>
            </a:r>
            <a:r>
              <a:rPr lang="en-US" sz="2200" dirty="0" err="1">
                <a:ea typeface="Times New Roman" panose="02020603050405020304" pitchFamily="18" charset="0"/>
                <a:cs typeface="Verdana" panose="020B0604030504040204" pitchFamily="34" charset="0"/>
              </a:rPr>
              <a:t>Sowle</a:t>
            </a:r>
            <a:r>
              <a:rPr lang="en-US" sz="2200" dirty="0">
                <a:ea typeface="Times New Roman" panose="02020603050405020304" pitchFamily="18" charset="0"/>
                <a:cs typeface="Verdana" panose="020B0604030504040204" pitchFamily="34" charset="0"/>
              </a:rPr>
              <a:t> accepts the albums and pays Wright $500. There are no cover possibilities. The market price (time and place of breach) is $12 per album. </a:t>
            </a:r>
            <a:r>
              <a:rPr lang="en-US" sz="2200" b="1" dirty="0" err="1"/>
              <a:t>Sowle’s</a:t>
            </a:r>
            <a:r>
              <a:rPr lang="en-US" sz="2200" b="1" dirty="0"/>
              <a:t> UCC damages are 2-713 damages—MP – KP = $600 - $500 (plus incidental and consequential damages minus expenses save).</a:t>
            </a:r>
            <a:r>
              <a:rPr lang="en-US" sz="2200" dirty="0"/>
              <a:t> </a:t>
            </a:r>
          </a:p>
          <a:p>
            <a:pPr marL="0">
              <a:spcBef>
                <a:spcPts val="0"/>
              </a:spcBef>
              <a:spcAft>
                <a:spcPts val="0"/>
              </a:spcAft>
            </a:pPr>
            <a:r>
              <a:rPr lang="en-US" sz="2200" dirty="0"/>
              <a:t>(a) True </a:t>
            </a:r>
          </a:p>
          <a:p>
            <a:pPr marL="0">
              <a:spcBef>
                <a:spcPts val="0"/>
              </a:spcBef>
              <a:spcAft>
                <a:spcPts val="0"/>
              </a:spcAft>
            </a:pPr>
            <a:r>
              <a:rPr lang="en-US" sz="2200" dirty="0"/>
              <a:t>(b) False</a:t>
            </a:r>
          </a:p>
        </p:txBody>
      </p:sp>
    </p:spTree>
    <p:extLst>
      <p:ext uri="{BB962C8B-B14F-4D97-AF65-F5344CB8AC3E}">
        <p14:creationId xmlns:p14="http://schemas.microsoft.com/office/powerpoint/2010/main" val="433091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436E06-1838-4100-9E11-7DBF723EC00E}"/>
              </a:ext>
            </a:extLst>
          </p:cNvPr>
          <p:cNvSpPr>
            <a:spLocks noGrp="1"/>
          </p:cNvSpPr>
          <p:nvPr>
            <p:ph idx="1"/>
          </p:nvPr>
        </p:nvSpPr>
        <p:spPr>
          <a:xfrm>
            <a:off x="685800" y="304800"/>
            <a:ext cx="11201400" cy="4800600"/>
          </a:xfrm>
        </p:spPr>
        <p:txBody>
          <a:bodyPr/>
          <a:lstStyle/>
          <a:p>
            <a:pPr marL="0" indent="0">
              <a:buNone/>
            </a:pPr>
            <a:r>
              <a:rPr lang="en-US" sz="2200" dirty="0">
                <a:ea typeface="Times New Roman" panose="02020603050405020304" pitchFamily="18" charset="0"/>
                <a:cs typeface="Times New Roman" panose="02020603050405020304" pitchFamily="18" charset="0"/>
              </a:rPr>
              <a:t>Charles </a:t>
            </a:r>
            <a:r>
              <a:rPr lang="en-US" sz="2200" dirty="0" err="1">
                <a:ea typeface="Times New Roman" panose="02020603050405020304" pitchFamily="18" charset="0"/>
                <a:cs typeface="Times New Roman" panose="02020603050405020304" pitchFamily="18" charset="0"/>
              </a:rPr>
              <a:t>Whitebread</a:t>
            </a:r>
            <a:r>
              <a:rPr lang="en-US" sz="2200" dirty="0">
                <a:ea typeface="Times New Roman" panose="02020603050405020304" pitchFamily="18" charset="0"/>
                <a:cs typeface="Times New Roman" panose="02020603050405020304" pitchFamily="18" charset="0"/>
              </a:rPr>
              <a:t> III inherited an all wooden sailing schooner from his father.  The boat--The Aphrodite--is famous, among the sailing community, as one of the last and most beautiful examples of its kind. It has aesthetic and historical value as well as sentimental value to Charles. It’s market value is $1,000,000. The schooner needs repair and restoration. Charles undertakes the repair to honor the memory of his father and to preserve the aesthetic and historical value of the boat. He hires Mike </a:t>
            </a:r>
            <a:r>
              <a:rPr lang="en-US" sz="2200" dirty="0" err="1">
                <a:ea typeface="Times New Roman" panose="02020603050405020304" pitchFamily="18" charset="0"/>
                <a:cs typeface="Times New Roman" panose="02020603050405020304" pitchFamily="18" charset="0"/>
              </a:rPr>
              <a:t>Gougen</a:t>
            </a:r>
            <a:r>
              <a:rPr lang="en-US" sz="2200" dirty="0">
                <a:ea typeface="Times New Roman" panose="02020603050405020304" pitchFamily="18" charset="0"/>
                <a:cs typeface="Times New Roman" panose="02020603050405020304" pitchFamily="18" charset="0"/>
              </a:rPr>
              <a:t> to do the repairs. The contract calls for an all wood restoration and specially prohibits the use of fiberglass. The contract price is $100,000. </a:t>
            </a:r>
            <a:r>
              <a:rPr lang="en-US" sz="2200" dirty="0" err="1">
                <a:ea typeface="Times New Roman" panose="02020603050405020304" pitchFamily="18" charset="0"/>
                <a:cs typeface="Times New Roman" panose="02020603050405020304" pitchFamily="18" charset="0"/>
              </a:rPr>
              <a:t>Gougen</a:t>
            </a:r>
            <a:r>
              <a:rPr lang="en-US" sz="2200" dirty="0">
                <a:ea typeface="Times New Roman" panose="02020603050405020304" pitchFamily="18" charset="0"/>
                <a:cs typeface="Times New Roman" panose="02020603050405020304" pitchFamily="18" charset="0"/>
              </a:rPr>
              <a:t> repairs and restores the boat. In various places, he uses fiberglass impregnated wood. The repaired Aphrodite has a market value of $1,150,000.  When </a:t>
            </a:r>
            <a:r>
              <a:rPr lang="en-US" sz="2200" dirty="0" err="1">
                <a:ea typeface="Times New Roman" panose="02020603050405020304" pitchFamily="18" charset="0"/>
                <a:cs typeface="Times New Roman" panose="02020603050405020304" pitchFamily="18" charset="0"/>
              </a:rPr>
              <a:t>Whitebread</a:t>
            </a:r>
            <a:r>
              <a:rPr lang="en-US" sz="2200" dirty="0">
                <a:ea typeface="Times New Roman" panose="02020603050405020304" pitchFamily="18" charset="0"/>
                <a:cs typeface="Times New Roman" panose="02020603050405020304" pitchFamily="18" charset="0"/>
              </a:rPr>
              <a:t> discovers that some of the wood is fiberglass impregnated, he hires Sarah </a:t>
            </a:r>
            <a:r>
              <a:rPr lang="en-US" sz="2200" dirty="0" err="1">
                <a:ea typeface="Times New Roman" panose="02020603050405020304" pitchFamily="18" charset="0"/>
                <a:cs typeface="Times New Roman" panose="02020603050405020304" pitchFamily="18" charset="0"/>
              </a:rPr>
              <a:t>Woode</a:t>
            </a:r>
            <a:r>
              <a:rPr lang="en-US" sz="2200" dirty="0">
                <a:ea typeface="Times New Roman" panose="02020603050405020304" pitchFamily="18" charset="0"/>
                <a:cs typeface="Times New Roman" panose="02020603050405020304" pitchFamily="18" charset="0"/>
              </a:rPr>
              <a:t>, who replaces all the fiberglass impregnated wood with regular wood. She charges $200,000 for doing so (assume this is a reasonable price for the work). The fully wooden restored boat has a market value of $1,150,00. </a:t>
            </a:r>
            <a:r>
              <a:rPr lang="en-US" sz="2200" b="1" dirty="0">
                <a:ea typeface="Times New Roman" panose="02020603050405020304" pitchFamily="18" charset="0"/>
                <a:cs typeface="Times New Roman" panose="02020603050405020304" pitchFamily="18" charset="0"/>
              </a:rPr>
              <a:t>If the court measures value by market value, Charles will not receive the cost of completion.</a:t>
            </a:r>
            <a:endParaRPr lang="en-US" sz="2200" dirty="0">
              <a:ea typeface="Times New Roman" panose="02020603050405020304" pitchFamily="18" charset="0"/>
              <a:cs typeface="Times New Roman" panose="02020603050405020304" pitchFamily="18" charset="0"/>
            </a:endParaRPr>
          </a:p>
          <a:p>
            <a:pPr marL="0">
              <a:spcBef>
                <a:spcPts val="0"/>
              </a:spcBef>
              <a:spcAft>
                <a:spcPts val="0"/>
              </a:spcAft>
            </a:pPr>
            <a:r>
              <a:rPr lang="en-US" sz="2200" dirty="0">
                <a:ea typeface="Times New Roman" panose="02020603050405020304" pitchFamily="18" charset="0"/>
                <a:cs typeface="Times New Roman" panose="02020603050405020304" pitchFamily="18" charset="0"/>
              </a:rPr>
              <a:t>(a) True</a:t>
            </a:r>
          </a:p>
          <a:p>
            <a:pPr marL="0">
              <a:spcBef>
                <a:spcPts val="0"/>
              </a:spcBef>
              <a:spcAft>
                <a:spcPts val="0"/>
              </a:spcAft>
            </a:pPr>
            <a:r>
              <a:rPr lang="en-US" sz="2200" dirty="0">
                <a:ea typeface="Times New Roman" panose="02020603050405020304" pitchFamily="18" charset="0"/>
                <a:cs typeface="Times New Roman" panose="02020603050405020304" pitchFamily="18" charset="0"/>
              </a:rPr>
              <a:t>(b) False </a:t>
            </a:r>
          </a:p>
          <a:p>
            <a:pPr marL="0" indent="0">
              <a:buNone/>
            </a:pPr>
            <a:endParaRPr lang="en-US" dirty="0"/>
          </a:p>
        </p:txBody>
      </p:sp>
    </p:spTree>
    <p:extLst>
      <p:ext uri="{BB962C8B-B14F-4D97-AF65-F5344CB8AC3E}">
        <p14:creationId xmlns:p14="http://schemas.microsoft.com/office/powerpoint/2010/main" val="3182646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27606-2E11-438A-A821-7C6F5DCE74FE}"/>
              </a:ext>
            </a:extLst>
          </p:cNvPr>
          <p:cNvSpPr>
            <a:spLocks noGrp="1"/>
          </p:cNvSpPr>
          <p:nvPr>
            <p:ph type="title"/>
          </p:nvPr>
        </p:nvSpPr>
        <p:spPr>
          <a:xfrm>
            <a:off x="1981200" y="277814"/>
            <a:ext cx="8229600" cy="865187"/>
          </a:xfrm>
        </p:spPr>
        <p:txBody>
          <a:bodyPr/>
          <a:lstStyle/>
          <a:p>
            <a:r>
              <a:rPr lang="en-US" dirty="0"/>
              <a:t>Halting Production</a:t>
            </a:r>
          </a:p>
        </p:txBody>
      </p:sp>
      <p:sp>
        <p:nvSpPr>
          <p:cNvPr id="3" name="Content Placeholder 2">
            <a:extLst>
              <a:ext uri="{FF2B5EF4-FFF2-40B4-BE49-F238E27FC236}">
                <a16:creationId xmlns:a16="http://schemas.microsoft.com/office/drawing/2014/main" id="{97BBC050-9E00-46D1-B66D-2D4372F53B90}"/>
              </a:ext>
            </a:extLst>
          </p:cNvPr>
          <p:cNvSpPr>
            <a:spLocks noGrp="1"/>
          </p:cNvSpPr>
          <p:nvPr>
            <p:ph idx="1"/>
          </p:nvPr>
        </p:nvSpPr>
        <p:spPr>
          <a:xfrm>
            <a:off x="685800" y="1066800"/>
            <a:ext cx="11277600" cy="5638800"/>
          </a:xfrm>
        </p:spPr>
        <p:txBody>
          <a:bodyPr/>
          <a:lstStyle/>
          <a:p>
            <a:pPr marL="0">
              <a:spcBef>
                <a:spcPts val="0"/>
              </a:spcBef>
              <a:spcAft>
                <a:spcPts val="0"/>
              </a:spcAft>
            </a:pPr>
            <a:r>
              <a:rPr lang="en-US" sz="2400" dirty="0">
                <a:ea typeface="Times New Roman" panose="02020603050405020304" pitchFamily="18" charset="0"/>
                <a:cs typeface="Verdana" panose="020B0604030504040204" pitchFamily="34" charset="0"/>
              </a:rPr>
              <a:t>I am a manufacturer of hair gel. You and I have a contract under which I am to make you a 1000 tubes of hair gel. Shortly after we make our contract, the hair gel market falls to $1 a tube. I have not yet begun to manufacture the hair gel you ordered when you breach our contract by telling me unequivocally that you will absolutely refuse delivery and refuse to pay for the hair gel. I go ahead and manufacture it and sell it at $1 a tube, the current market price.  It costs me $1500 to manufacture the hair gel. The contract price was $2 a tube.  </a:t>
            </a:r>
            <a:endParaRPr lang="en-US" sz="2400" dirty="0">
              <a:ea typeface="Times New Roman" panose="02020603050405020304" pitchFamily="18" charset="0"/>
            </a:endParaRPr>
          </a:p>
          <a:p>
            <a:pPr marL="0">
              <a:spcBef>
                <a:spcPts val="0"/>
              </a:spcBef>
              <a:spcAft>
                <a:spcPts val="0"/>
              </a:spcAft>
            </a:pPr>
            <a:r>
              <a:rPr lang="en-US" sz="2400" b="1" dirty="0">
                <a:ea typeface="Times New Roman" panose="02020603050405020304" pitchFamily="18" charset="0"/>
                <a:cs typeface="Verdana" panose="020B0604030504040204" pitchFamily="34" charset="0"/>
              </a:rPr>
              <a:t>(a) I am entitled to my UCC §2-706 damages of $1000.</a:t>
            </a:r>
            <a:endParaRPr lang="en-US" sz="2400" dirty="0">
              <a:ea typeface="Times New Roman" panose="02020603050405020304" pitchFamily="18" charset="0"/>
            </a:endParaRPr>
          </a:p>
          <a:p>
            <a:pPr marL="0">
              <a:spcBef>
                <a:spcPts val="0"/>
              </a:spcBef>
              <a:spcAft>
                <a:spcPts val="0"/>
              </a:spcAft>
            </a:pPr>
            <a:r>
              <a:rPr lang="en-US" sz="2400" b="1" dirty="0">
                <a:ea typeface="Times New Roman" panose="02020603050405020304" pitchFamily="18" charset="0"/>
                <a:cs typeface="Verdana" panose="020B0604030504040204" pitchFamily="34" charset="0"/>
              </a:rPr>
              <a:t>(b) I am entitled to my lost profits of $500 under UCC §2-708(2).</a:t>
            </a:r>
            <a:endParaRPr lang="en-US" sz="2400" dirty="0">
              <a:ea typeface="Times New Roman" panose="02020603050405020304" pitchFamily="18" charset="0"/>
            </a:endParaRPr>
          </a:p>
          <a:p>
            <a:pPr marL="0">
              <a:spcBef>
                <a:spcPts val="0"/>
              </a:spcBef>
              <a:spcAft>
                <a:spcPts val="0"/>
              </a:spcAft>
            </a:pPr>
            <a:r>
              <a:rPr lang="en-US" sz="2400" b="1" dirty="0">
                <a:ea typeface="Times New Roman" panose="02020603050405020304" pitchFamily="18" charset="0"/>
                <a:cs typeface="Verdana" panose="020B0604030504040204" pitchFamily="34" charset="0"/>
              </a:rPr>
              <a:t>(c) I am entitled to the difference between the contract price of $2000 and the market price of $1000.</a:t>
            </a:r>
            <a:endParaRPr lang="en-US" sz="2400" dirty="0">
              <a:ea typeface="Times New Roman" panose="02020603050405020304" pitchFamily="18" charset="0"/>
            </a:endParaRPr>
          </a:p>
          <a:p>
            <a:endParaRPr lang="en-US" dirty="0"/>
          </a:p>
        </p:txBody>
      </p:sp>
    </p:spTree>
    <p:extLst>
      <p:ext uri="{BB962C8B-B14F-4D97-AF65-F5344CB8AC3E}">
        <p14:creationId xmlns:p14="http://schemas.microsoft.com/office/powerpoint/2010/main" val="3631573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697C6-5FB9-47B2-ACC0-7F518D9F4B4E}"/>
              </a:ext>
            </a:extLst>
          </p:cNvPr>
          <p:cNvSpPr>
            <a:spLocks noGrp="1"/>
          </p:cNvSpPr>
          <p:nvPr>
            <p:ph type="title"/>
          </p:nvPr>
        </p:nvSpPr>
        <p:spPr/>
        <p:txBody>
          <a:bodyPr/>
          <a:lstStyle/>
          <a:p>
            <a:r>
              <a:rPr lang="en-US" dirty="0"/>
              <a:t>The Liquidated Damage Clause</a:t>
            </a:r>
          </a:p>
        </p:txBody>
      </p:sp>
      <p:sp>
        <p:nvSpPr>
          <p:cNvPr id="3" name="Content Placeholder 2">
            <a:extLst>
              <a:ext uri="{FF2B5EF4-FFF2-40B4-BE49-F238E27FC236}">
                <a16:creationId xmlns:a16="http://schemas.microsoft.com/office/drawing/2014/main" id="{596CC6B2-B49F-4A92-829A-F133162C33CE}"/>
              </a:ext>
            </a:extLst>
          </p:cNvPr>
          <p:cNvSpPr>
            <a:spLocks noGrp="1"/>
          </p:cNvSpPr>
          <p:nvPr>
            <p:ph idx="1"/>
          </p:nvPr>
        </p:nvSpPr>
        <p:spPr>
          <a:xfrm>
            <a:off x="685800" y="1219201"/>
            <a:ext cx="11125200" cy="4530725"/>
          </a:xfrm>
        </p:spPr>
        <p:txBody>
          <a:bodyPr/>
          <a:lstStyle/>
          <a:p>
            <a:r>
              <a:rPr lang="en-US" sz="2400" dirty="0">
                <a:ea typeface="Times New Roman" panose="02020603050405020304" pitchFamily="18" charset="0"/>
              </a:rPr>
              <a:t>“In consideration of the special equipment [i.e., the new bagging system] to be acquired and furnished by LAKE-RIVER for handling the product, CARBORUNDUM shall, during the initial three-year term of his Agreement, ship to LAKE-RIVER for bagging a minimum quantity of [22,500 tons]. If, at the end of the three-year term, this minimum quantity shall not have been shipped, LAKE-RIVER shall invoice CARBORUNDUM at the then prevailing rates for the difference between the quantity bagged and the minimum guaranteed.” </a:t>
            </a:r>
          </a:p>
          <a:p>
            <a:r>
              <a:rPr lang="en-US" sz="2400" dirty="0"/>
              <a:t>Does this take mitigation possibilities in to account?</a:t>
            </a:r>
          </a:p>
          <a:p>
            <a:r>
              <a:rPr lang="en-US" sz="2400" dirty="0">
                <a:ea typeface="Times New Roman" panose="02020603050405020304" pitchFamily="18" charset="0"/>
              </a:rPr>
              <a:t>(a) Yes</a:t>
            </a:r>
          </a:p>
          <a:p>
            <a:r>
              <a:rPr lang="en-US" sz="2400" dirty="0">
                <a:ea typeface="Times New Roman" panose="02020603050405020304" pitchFamily="18" charset="0"/>
              </a:rPr>
              <a:t>(b) No</a:t>
            </a:r>
          </a:p>
          <a:p>
            <a:endParaRPr lang="en-US" dirty="0"/>
          </a:p>
          <a:p>
            <a:endParaRPr lang="en-US" dirty="0"/>
          </a:p>
        </p:txBody>
      </p:sp>
    </p:spTree>
    <p:extLst>
      <p:ext uri="{BB962C8B-B14F-4D97-AF65-F5344CB8AC3E}">
        <p14:creationId xmlns:p14="http://schemas.microsoft.com/office/powerpoint/2010/main" val="1029348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ACF61-EC32-4C09-9274-7C01E6B9A686}"/>
              </a:ext>
            </a:extLst>
          </p:cNvPr>
          <p:cNvSpPr>
            <a:spLocks noGrp="1"/>
          </p:cNvSpPr>
          <p:nvPr>
            <p:ph type="title"/>
          </p:nvPr>
        </p:nvSpPr>
        <p:spPr/>
        <p:txBody>
          <a:bodyPr/>
          <a:lstStyle/>
          <a:p>
            <a:r>
              <a:rPr lang="en-US" dirty="0"/>
              <a:t>Count On Us Computers</a:t>
            </a:r>
          </a:p>
        </p:txBody>
      </p:sp>
      <p:sp>
        <p:nvSpPr>
          <p:cNvPr id="3" name="Content Placeholder 2">
            <a:extLst>
              <a:ext uri="{FF2B5EF4-FFF2-40B4-BE49-F238E27FC236}">
                <a16:creationId xmlns:a16="http://schemas.microsoft.com/office/drawing/2014/main" id="{E2B6ABDD-F69C-48E4-A996-775C0432CB67}"/>
              </a:ext>
            </a:extLst>
          </p:cNvPr>
          <p:cNvSpPr>
            <a:spLocks noGrp="1"/>
          </p:cNvSpPr>
          <p:nvPr>
            <p:ph idx="1"/>
          </p:nvPr>
        </p:nvSpPr>
        <p:spPr/>
        <p:txBody>
          <a:bodyPr/>
          <a:lstStyle/>
          <a:p>
            <a:pPr marL="0">
              <a:spcBef>
                <a:spcPts val="0"/>
              </a:spcBef>
              <a:spcAft>
                <a:spcPts val="0"/>
              </a:spcAft>
            </a:pPr>
            <a:r>
              <a:rPr lang="en-US" sz="2400" dirty="0">
                <a:ea typeface="Times New Roman" panose="02020603050405020304" pitchFamily="18" charset="0"/>
                <a:cs typeface="Verdana" panose="020B0604030504040204" pitchFamily="34" charset="0"/>
              </a:rPr>
              <a:t>You buy a computer from Count on Us Computers.  Your contract includes the following liquidated damage clause: If after two attempts to repair any malfunction, Count on Us does not successfully do so, Count on Us shall pay the purchase price to the buyer who gets to keep the computer.  </a:t>
            </a:r>
            <a:endParaRPr lang="en-US" sz="2400" dirty="0">
              <a:ea typeface="Times New Roman" panose="02020603050405020304" pitchFamily="18" charset="0"/>
            </a:endParaRPr>
          </a:p>
          <a:p>
            <a:pPr marL="0" indent="0">
              <a:spcBef>
                <a:spcPts val="0"/>
              </a:spcBef>
              <a:spcAft>
                <a:spcPts val="0"/>
              </a:spcAft>
              <a:buNone/>
            </a:pPr>
            <a:endParaRPr lang="en-US" sz="2400" dirty="0">
              <a:ea typeface="Times New Roman" panose="02020603050405020304" pitchFamily="18" charset="0"/>
            </a:endParaRPr>
          </a:p>
          <a:p>
            <a:pPr marL="0">
              <a:spcBef>
                <a:spcPts val="0"/>
              </a:spcBef>
              <a:spcAft>
                <a:spcPts val="0"/>
              </a:spcAft>
            </a:pPr>
            <a:r>
              <a:rPr lang="en-US" sz="2400" dirty="0">
                <a:ea typeface="Times New Roman" panose="02020603050405020304" pitchFamily="18" charset="0"/>
                <a:cs typeface="Verdana" panose="020B0604030504040204" pitchFamily="34" charset="0"/>
              </a:rPr>
              <a:t>Suppose that Count on Us twice fails to repair a minor problem in the display, a problem that is merely a minor nuisance.  </a:t>
            </a:r>
          </a:p>
          <a:p>
            <a:pPr marL="0">
              <a:spcBef>
                <a:spcPts val="0"/>
              </a:spcBef>
              <a:spcAft>
                <a:spcPts val="0"/>
              </a:spcAft>
            </a:pPr>
            <a:r>
              <a:rPr lang="en-US" sz="2400" dirty="0"/>
              <a:t>Is the LDC enforceable?</a:t>
            </a:r>
          </a:p>
          <a:p>
            <a:pPr marL="0">
              <a:spcBef>
                <a:spcPts val="0"/>
              </a:spcBef>
              <a:spcAft>
                <a:spcPts val="0"/>
              </a:spcAft>
            </a:pPr>
            <a:r>
              <a:rPr lang="en-US" sz="2400" dirty="0"/>
              <a:t>(a) Yes</a:t>
            </a:r>
          </a:p>
          <a:p>
            <a:pPr marL="0">
              <a:spcBef>
                <a:spcPts val="0"/>
              </a:spcBef>
              <a:spcAft>
                <a:spcPts val="0"/>
              </a:spcAft>
            </a:pPr>
            <a:r>
              <a:rPr lang="en-US" sz="2400" dirty="0"/>
              <a:t>(b) No</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F3876760-C2CE-4956-A4A6-44300690E606}"/>
                  </a:ext>
                </a:extLst>
              </p14:cNvPr>
              <p14:cNvContentPartPr/>
              <p14:nvPr/>
            </p14:nvContentPartPr>
            <p14:xfrm>
              <a:off x="14235022" y="4235753"/>
              <a:ext cx="360" cy="360"/>
            </p14:xfrm>
          </p:contentPart>
        </mc:Choice>
        <mc:Fallback>
          <p:pic>
            <p:nvPicPr>
              <p:cNvPr id="4" name="Ink 3">
                <a:extLst>
                  <a:ext uri="{FF2B5EF4-FFF2-40B4-BE49-F238E27FC236}">
                    <a16:creationId xmlns:a16="http://schemas.microsoft.com/office/drawing/2014/main" id="{F3876760-C2CE-4956-A4A6-44300690E606}"/>
                  </a:ext>
                </a:extLst>
              </p:cNvPr>
              <p:cNvPicPr/>
              <p:nvPr/>
            </p:nvPicPr>
            <p:blipFill>
              <a:blip r:embed="rId3"/>
              <a:stretch>
                <a:fillRect/>
              </a:stretch>
            </p:blipFill>
            <p:spPr>
              <a:xfrm>
                <a:off x="14172022" y="4172753"/>
                <a:ext cx="126000" cy="126000"/>
              </a:xfrm>
              <a:prstGeom prst="rect">
                <a:avLst/>
              </a:prstGeom>
            </p:spPr>
          </p:pic>
        </mc:Fallback>
      </mc:AlternateContent>
    </p:spTree>
    <p:extLst>
      <p:ext uri="{BB962C8B-B14F-4D97-AF65-F5344CB8AC3E}">
        <p14:creationId xmlns:p14="http://schemas.microsoft.com/office/powerpoint/2010/main" val="245850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8ED46-D6ED-43EA-AB47-53FF09E55A35}"/>
              </a:ext>
            </a:extLst>
          </p:cNvPr>
          <p:cNvSpPr>
            <a:spLocks noGrp="1"/>
          </p:cNvSpPr>
          <p:nvPr>
            <p:ph type="title"/>
          </p:nvPr>
        </p:nvSpPr>
        <p:spPr/>
        <p:txBody>
          <a:bodyPr/>
          <a:lstStyle/>
          <a:p>
            <a:r>
              <a:rPr lang="en-US" dirty="0"/>
              <a:t>The Injustice Requirement</a:t>
            </a:r>
          </a:p>
        </p:txBody>
      </p:sp>
      <p:sp>
        <p:nvSpPr>
          <p:cNvPr id="3" name="Content Placeholder 2">
            <a:extLst>
              <a:ext uri="{FF2B5EF4-FFF2-40B4-BE49-F238E27FC236}">
                <a16:creationId xmlns:a16="http://schemas.microsoft.com/office/drawing/2014/main" id="{9E87976F-8D20-412F-95D5-B4AD2AC489F5}"/>
              </a:ext>
            </a:extLst>
          </p:cNvPr>
          <p:cNvSpPr>
            <a:spLocks noGrp="1"/>
          </p:cNvSpPr>
          <p:nvPr>
            <p:ph idx="1"/>
          </p:nvPr>
        </p:nvSpPr>
        <p:spPr/>
        <p:txBody>
          <a:bodyPr/>
          <a:lstStyle/>
          <a:p>
            <a:pPr>
              <a:spcBef>
                <a:spcPts val="0"/>
              </a:spcBef>
              <a:spcAft>
                <a:spcPts val="0"/>
              </a:spcAft>
              <a:buSzPct val="100000"/>
              <a:buFont typeface="Wingdings" panose="05000000000000000000" pitchFamily="2" charset="2"/>
              <a:buChar char="§"/>
            </a:pPr>
            <a:r>
              <a:rPr lang="en-US" sz="2200" dirty="0">
                <a:ea typeface="Times New Roman" panose="02020603050405020304" pitchFamily="18" charset="0"/>
                <a:cs typeface="Verdana" panose="020B0604030504040204" pitchFamily="34" charset="0"/>
              </a:rPr>
              <a:t>To recover in restitution </a:t>
            </a:r>
          </a:p>
          <a:p>
            <a:pPr lvl="1">
              <a:spcBef>
                <a:spcPts val="0"/>
              </a:spcBef>
              <a:spcAft>
                <a:spcPts val="0"/>
              </a:spcAft>
              <a:buSzPct val="100000"/>
              <a:buFont typeface="Wingdings" panose="05000000000000000000" pitchFamily="2" charset="2"/>
              <a:buChar char="§"/>
            </a:pPr>
            <a:r>
              <a:rPr lang="en-US" sz="2200" dirty="0">
                <a:ea typeface="Times New Roman" panose="02020603050405020304" pitchFamily="18" charset="0"/>
                <a:cs typeface="Verdana" panose="020B0604030504040204" pitchFamily="34" charset="0"/>
              </a:rPr>
              <a:t>(1) you must have conferred a </a:t>
            </a:r>
            <a:r>
              <a:rPr lang="en-US" sz="2200" i="1" dirty="0">
                <a:ea typeface="Times New Roman" panose="02020603050405020304" pitchFamily="18" charset="0"/>
                <a:cs typeface="Verdana" panose="020B0604030504040204" pitchFamily="34" charset="0"/>
              </a:rPr>
              <a:t>benefit</a:t>
            </a:r>
            <a:r>
              <a:rPr lang="en-US" sz="2200" dirty="0">
                <a:ea typeface="Times New Roman" panose="02020603050405020304" pitchFamily="18" charset="0"/>
                <a:cs typeface="Verdana" panose="020B0604030504040204" pitchFamily="34" charset="0"/>
              </a:rPr>
              <a:t> on the defendant, and </a:t>
            </a:r>
          </a:p>
          <a:p>
            <a:pPr lvl="1">
              <a:spcBef>
                <a:spcPts val="0"/>
              </a:spcBef>
              <a:spcAft>
                <a:spcPts val="0"/>
              </a:spcAft>
              <a:buSzPct val="100000"/>
              <a:buFont typeface="Wingdings" panose="05000000000000000000" pitchFamily="2" charset="2"/>
              <a:buChar char="§"/>
            </a:pPr>
            <a:r>
              <a:rPr lang="en-US" sz="2200" dirty="0">
                <a:ea typeface="Times New Roman" panose="02020603050405020304" pitchFamily="18" charset="0"/>
                <a:cs typeface="Verdana" panose="020B0604030504040204" pitchFamily="34" charset="0"/>
              </a:rPr>
              <a:t>(2) it must be </a:t>
            </a:r>
            <a:r>
              <a:rPr lang="en-US" sz="2200" i="1" dirty="0">
                <a:ea typeface="Times New Roman" panose="02020603050405020304" pitchFamily="18" charset="0"/>
                <a:cs typeface="Verdana" panose="020B0604030504040204" pitchFamily="34" charset="0"/>
              </a:rPr>
              <a:t>unjust</a:t>
            </a:r>
            <a:r>
              <a:rPr lang="en-US" sz="2200" dirty="0">
                <a:ea typeface="Times New Roman" panose="02020603050405020304" pitchFamily="18" charset="0"/>
                <a:cs typeface="Verdana" panose="020B0604030504040204" pitchFamily="34" charset="0"/>
              </a:rPr>
              <a:t> to let the defendant retain the benefit.  </a:t>
            </a:r>
          </a:p>
          <a:p>
            <a:pPr marL="258365" lvl="1" indent="0">
              <a:spcBef>
                <a:spcPts val="0"/>
              </a:spcBef>
              <a:spcAft>
                <a:spcPts val="0"/>
              </a:spcAft>
              <a:buSzPct val="100000"/>
              <a:buNone/>
            </a:pPr>
            <a:endParaRPr lang="en-US" sz="2200" dirty="0">
              <a:ea typeface="Times New Roman" panose="02020603050405020304" pitchFamily="18" charset="0"/>
              <a:cs typeface="Verdana" panose="020B0604030504040204" pitchFamily="34" charset="0"/>
            </a:endParaRPr>
          </a:p>
          <a:p>
            <a:pPr>
              <a:spcBef>
                <a:spcPts val="0"/>
              </a:spcBef>
              <a:spcAft>
                <a:spcPts val="0"/>
              </a:spcAft>
              <a:buSzPct val="100000"/>
              <a:buFont typeface="Wingdings" panose="05000000000000000000" pitchFamily="2" charset="2"/>
              <a:buChar char="§"/>
            </a:pPr>
            <a:r>
              <a:rPr lang="en-US" sz="2200" dirty="0">
                <a:ea typeface="Times New Roman" panose="02020603050405020304" pitchFamily="18" charset="0"/>
              </a:rPr>
              <a:t>If benefit was transferred to the defendant under an enforceable contract, then </a:t>
            </a:r>
          </a:p>
          <a:p>
            <a:pPr>
              <a:spcBef>
                <a:spcPts val="0"/>
              </a:spcBef>
              <a:spcAft>
                <a:spcPts val="0"/>
              </a:spcAft>
              <a:buSzPct val="100000"/>
              <a:buFont typeface="Wingdings" panose="05000000000000000000" pitchFamily="2" charset="2"/>
              <a:buChar char="§"/>
            </a:pPr>
            <a:r>
              <a:rPr lang="en-US" sz="2200" dirty="0">
                <a:ea typeface="Times New Roman" panose="02020603050405020304" pitchFamily="18" charset="0"/>
              </a:rPr>
              <a:t>(a) It is unjust for the defendant to retain the benefit.</a:t>
            </a:r>
          </a:p>
          <a:p>
            <a:pPr>
              <a:spcBef>
                <a:spcPts val="0"/>
              </a:spcBef>
              <a:spcAft>
                <a:spcPts val="0"/>
              </a:spcAft>
              <a:buSzPct val="100000"/>
              <a:buFont typeface="Wingdings" panose="05000000000000000000" pitchFamily="2" charset="2"/>
              <a:buChar char="§"/>
            </a:pPr>
            <a:r>
              <a:rPr lang="en-US" sz="2200" dirty="0">
                <a:ea typeface="Times New Roman" panose="02020603050405020304" pitchFamily="18" charset="0"/>
              </a:rPr>
              <a:t>(b) It is not unjust for the defendant to retain the benefit. </a:t>
            </a:r>
          </a:p>
          <a:p>
            <a:pPr marL="0" indent="0">
              <a:spcBef>
                <a:spcPts val="0"/>
              </a:spcBef>
              <a:spcAft>
                <a:spcPts val="0"/>
              </a:spcAft>
              <a:buNone/>
            </a:pPr>
            <a:endParaRPr lang="en-US" sz="2100" dirty="0">
              <a:ea typeface="Times New Roman" panose="02020603050405020304" pitchFamily="18" charset="0"/>
            </a:endParaRPr>
          </a:p>
        </p:txBody>
      </p:sp>
    </p:spTree>
    <p:extLst>
      <p:ext uri="{BB962C8B-B14F-4D97-AF65-F5344CB8AC3E}">
        <p14:creationId xmlns:p14="http://schemas.microsoft.com/office/powerpoint/2010/main" val="1432402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6D4A4-E3D9-4190-A391-9B943FDD11BB}"/>
              </a:ext>
            </a:extLst>
          </p:cNvPr>
          <p:cNvSpPr>
            <a:spLocks noGrp="1"/>
          </p:cNvSpPr>
          <p:nvPr>
            <p:ph type="title"/>
          </p:nvPr>
        </p:nvSpPr>
        <p:spPr/>
        <p:txBody>
          <a:bodyPr/>
          <a:lstStyle/>
          <a:p>
            <a:r>
              <a:rPr lang="en-US" dirty="0"/>
              <a:t>Basic Furniture and </a:t>
            </a:r>
            <a:r>
              <a:rPr lang="en-US" dirty="0" err="1"/>
              <a:t>SleepAway</a:t>
            </a:r>
            <a:r>
              <a:rPr lang="en-US" dirty="0"/>
              <a:t> </a:t>
            </a:r>
          </a:p>
        </p:txBody>
      </p:sp>
      <p:sp>
        <p:nvSpPr>
          <p:cNvPr id="3" name="Content Placeholder 2">
            <a:extLst>
              <a:ext uri="{FF2B5EF4-FFF2-40B4-BE49-F238E27FC236}">
                <a16:creationId xmlns:a16="http://schemas.microsoft.com/office/drawing/2014/main" id="{372835E6-A9BB-4100-92E4-5EA875D9691D}"/>
              </a:ext>
            </a:extLst>
          </p:cNvPr>
          <p:cNvSpPr>
            <a:spLocks noGrp="1"/>
          </p:cNvSpPr>
          <p:nvPr>
            <p:ph idx="1"/>
          </p:nvPr>
        </p:nvSpPr>
        <p:spPr>
          <a:xfrm>
            <a:off x="838200" y="1383427"/>
            <a:ext cx="10744200" cy="4530725"/>
          </a:xfrm>
        </p:spPr>
        <p:txBody>
          <a:bodyPr/>
          <a:lstStyle/>
          <a:p>
            <a:pPr marL="0" indent="0">
              <a:spcBef>
                <a:spcPts val="0"/>
              </a:spcBef>
              <a:spcAft>
                <a:spcPts val="0"/>
              </a:spcAft>
              <a:buNone/>
            </a:pPr>
            <a:r>
              <a:rPr lang="en-US" sz="2400" dirty="0">
                <a:ea typeface="Times New Roman" panose="02020603050405020304" pitchFamily="18" charset="0"/>
                <a:cs typeface="Times New Roman" panose="02020603050405020304" pitchFamily="18" charset="0"/>
              </a:rPr>
              <a:t>Basic Furniture purchased 1000 </a:t>
            </a:r>
            <a:r>
              <a:rPr lang="en-US" sz="2400" dirty="0" err="1">
                <a:ea typeface="Times New Roman" panose="02020603050405020304" pitchFamily="18" charset="0"/>
                <a:cs typeface="Times New Roman" panose="02020603050405020304" pitchFamily="18" charset="0"/>
              </a:rPr>
              <a:t>TuckAway</a:t>
            </a:r>
            <a:r>
              <a:rPr lang="en-US" sz="2400" dirty="0">
                <a:ea typeface="Times New Roman" panose="02020603050405020304" pitchFamily="18" charset="0"/>
                <a:cs typeface="Times New Roman" panose="02020603050405020304" pitchFamily="18" charset="0"/>
              </a:rPr>
              <a:t> sofas with Grade B fabric at $400 a sofa from </a:t>
            </a:r>
            <a:r>
              <a:rPr lang="en-US" sz="2400" dirty="0" err="1">
                <a:ea typeface="Times New Roman" panose="02020603050405020304" pitchFamily="18" charset="0"/>
                <a:cs typeface="Times New Roman" panose="02020603050405020304" pitchFamily="18" charset="0"/>
              </a:rPr>
              <a:t>SleepAway</a:t>
            </a:r>
            <a:r>
              <a:rPr lang="en-US" sz="2400" dirty="0">
                <a:ea typeface="Times New Roman" panose="02020603050405020304" pitchFamily="18" charset="0"/>
                <a:cs typeface="Times New Roman" panose="02020603050405020304" pitchFamily="18" charset="0"/>
              </a:rPr>
              <a:t>. At the same time, Basic is negotiating with High End Hotel to resell the sofas to them at </a:t>
            </a:r>
            <a:r>
              <a:rPr lang="en-US" sz="2400" b="1" dirty="0">
                <a:ea typeface="Times New Roman" panose="02020603050405020304" pitchFamily="18" charset="0"/>
                <a:cs typeface="Times New Roman" panose="02020603050405020304" pitchFamily="18" charset="0"/>
              </a:rPr>
              <a:t>$700 a sofa</a:t>
            </a:r>
            <a:r>
              <a:rPr lang="en-US" sz="2400" dirty="0">
                <a:ea typeface="Times New Roman" panose="02020603050405020304" pitchFamily="18" charset="0"/>
                <a:cs typeface="Times New Roman" panose="02020603050405020304" pitchFamily="18" charset="0"/>
              </a:rPr>
              <a:t>. Before the negotiations with High End are concluded, </a:t>
            </a:r>
            <a:r>
              <a:rPr lang="en-US" sz="2400" b="1" dirty="0" err="1">
                <a:ea typeface="Times New Roman" panose="02020603050405020304" pitchFamily="18" charset="0"/>
                <a:cs typeface="Times New Roman" panose="02020603050405020304" pitchFamily="18" charset="0"/>
              </a:rPr>
              <a:t>SleepAway</a:t>
            </a:r>
            <a:r>
              <a:rPr lang="en-US" sz="2400" b="1" dirty="0">
                <a:ea typeface="Times New Roman" panose="02020603050405020304" pitchFamily="18" charset="0"/>
                <a:cs typeface="Times New Roman" panose="02020603050405020304" pitchFamily="18" charset="0"/>
              </a:rPr>
              <a:t> breaches the contract by refusing to deliver the sofas.  </a:t>
            </a:r>
            <a:r>
              <a:rPr lang="en-US" sz="2400" dirty="0">
                <a:ea typeface="Times New Roman" panose="02020603050405020304" pitchFamily="18" charset="0"/>
                <a:cs typeface="Times New Roman" panose="02020603050405020304" pitchFamily="18" charset="0"/>
              </a:rPr>
              <a:t>Basic bought 1000 sofa beds from another supplier at $450 a sofa, </a:t>
            </a:r>
            <a:r>
              <a:rPr lang="en-US" sz="2400" b="1" dirty="0">
                <a:ea typeface="Times New Roman" panose="02020603050405020304" pitchFamily="18" charset="0"/>
                <a:cs typeface="Times New Roman" panose="02020603050405020304" pitchFamily="18" charset="0"/>
              </a:rPr>
              <a:t>the best deal they could get. </a:t>
            </a:r>
            <a:r>
              <a:rPr lang="en-US" sz="2400" dirty="0">
                <a:ea typeface="Times New Roman" panose="02020603050405020304" pitchFamily="18" charset="0"/>
                <a:cs typeface="Times New Roman" panose="02020603050405020304" pitchFamily="18" charset="0"/>
              </a:rPr>
              <a:t>The sofa beds were essentially the same as the </a:t>
            </a:r>
            <a:r>
              <a:rPr lang="en-US" sz="2400" dirty="0" err="1">
                <a:ea typeface="Times New Roman" panose="02020603050405020304" pitchFamily="18" charset="0"/>
                <a:cs typeface="Times New Roman" panose="02020603050405020304" pitchFamily="18" charset="0"/>
              </a:rPr>
              <a:t>TuckAways</a:t>
            </a:r>
            <a:r>
              <a:rPr lang="en-US" sz="2400" dirty="0">
                <a:ea typeface="Times New Roman" panose="02020603050405020304" pitchFamily="18" charset="0"/>
                <a:cs typeface="Times New Roman" panose="02020603050405020304" pitchFamily="18" charset="0"/>
              </a:rPr>
              <a:t> except they had Grade A fabric. </a:t>
            </a:r>
          </a:p>
          <a:p>
            <a:pPr marL="0">
              <a:spcBef>
                <a:spcPts val="0"/>
              </a:spcBef>
              <a:spcAft>
                <a:spcPts val="0"/>
              </a:spcAft>
            </a:pPr>
            <a:r>
              <a:rPr lang="en-US" sz="2400" dirty="0">
                <a:ea typeface="Times New Roman" panose="02020603050405020304" pitchFamily="18" charset="0"/>
                <a:cs typeface="Times New Roman" panose="02020603050405020304" pitchFamily="18" charset="0"/>
              </a:rPr>
              <a:t>What measure of damages is correct?  </a:t>
            </a:r>
          </a:p>
          <a:p>
            <a:pPr marL="0">
              <a:spcBef>
                <a:spcPts val="0"/>
              </a:spcBef>
              <a:spcAft>
                <a:spcPts val="0"/>
              </a:spcAft>
            </a:pPr>
            <a:r>
              <a:rPr lang="en-US" sz="2400" dirty="0">
                <a:ea typeface="Times New Roman" panose="02020603050405020304" pitchFamily="18" charset="0"/>
                <a:cs typeface="Times New Roman" panose="02020603050405020304" pitchFamily="18" charset="0"/>
              </a:rPr>
              <a:t>(a) 2-712:  CP - KP</a:t>
            </a:r>
          </a:p>
          <a:p>
            <a:pPr marL="0">
              <a:spcBef>
                <a:spcPts val="0"/>
              </a:spcBef>
              <a:spcAft>
                <a:spcPts val="0"/>
              </a:spcAft>
            </a:pPr>
            <a:r>
              <a:rPr lang="en-US" sz="2400" dirty="0">
                <a:ea typeface="Times New Roman" panose="02020603050405020304" pitchFamily="18" charset="0"/>
                <a:cs typeface="Times New Roman" panose="02020603050405020304" pitchFamily="18" charset="0"/>
              </a:rPr>
              <a:t>(b) 2-713:  MP - KP</a:t>
            </a:r>
          </a:p>
          <a:p>
            <a:pPr marL="0">
              <a:spcBef>
                <a:spcPts val="0"/>
              </a:spcBef>
              <a:spcAft>
                <a:spcPts val="0"/>
              </a:spcAft>
            </a:pPr>
            <a:r>
              <a:rPr lang="en-US" sz="2400" dirty="0">
                <a:ea typeface="Times New Roman" panose="02020603050405020304" pitchFamily="18" charset="0"/>
                <a:cs typeface="Times New Roman" panose="02020603050405020304" pitchFamily="18" charset="0"/>
              </a:rPr>
              <a:t>(c) 2-714:  AP – AD</a:t>
            </a:r>
          </a:p>
          <a:p>
            <a:endParaRPr lang="en-US" dirty="0"/>
          </a:p>
        </p:txBody>
      </p:sp>
    </p:spTree>
    <p:extLst>
      <p:ext uri="{BB962C8B-B14F-4D97-AF65-F5344CB8AC3E}">
        <p14:creationId xmlns:p14="http://schemas.microsoft.com/office/powerpoint/2010/main" val="1704114726"/>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3588</TotalTime>
  <Words>1406</Words>
  <Application>Microsoft Office PowerPoint</Application>
  <PresentationFormat>Widescreen</PresentationFormat>
  <Paragraphs>47</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Garamond</vt:lpstr>
      <vt:lpstr>Wingdings</vt:lpstr>
      <vt:lpstr>Edge</vt:lpstr>
      <vt:lpstr>Review After Restitution</vt:lpstr>
      <vt:lpstr>Sowle and Brill</vt:lpstr>
      <vt:lpstr>Sowle and Wright</vt:lpstr>
      <vt:lpstr>PowerPoint Presentation</vt:lpstr>
      <vt:lpstr>Halting Production</vt:lpstr>
      <vt:lpstr>The Liquidated Damage Clause</vt:lpstr>
      <vt:lpstr>Count On Us Computers</vt:lpstr>
      <vt:lpstr>The Injustice Requirement</vt:lpstr>
      <vt:lpstr>Basic Furniture and SleepAway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Wrap Contracts</dc:title>
  <dc:creator>Richard</dc:creator>
  <cp:lastModifiedBy>Richard Warner</cp:lastModifiedBy>
  <cp:revision>584</cp:revision>
  <dcterms:created xsi:type="dcterms:W3CDTF">2004-02-06T21:25:14Z</dcterms:created>
  <dcterms:modified xsi:type="dcterms:W3CDTF">2022-10-19T14:39:28Z</dcterms:modified>
</cp:coreProperties>
</file>